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3"/>
  </p:notesMasterIdLst>
  <p:sldIdLst>
    <p:sldId id="330" r:id="rId2"/>
    <p:sldId id="256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265" r:id="rId19"/>
    <p:sldId id="267" r:id="rId20"/>
    <p:sldId id="286" r:id="rId21"/>
    <p:sldId id="287" r:id="rId22"/>
    <p:sldId id="288" r:id="rId23"/>
    <p:sldId id="289" r:id="rId24"/>
    <p:sldId id="290" r:id="rId25"/>
    <p:sldId id="284" r:id="rId26"/>
    <p:sldId id="268" r:id="rId27"/>
    <p:sldId id="276" r:id="rId28"/>
    <p:sldId id="277" r:id="rId29"/>
    <p:sldId id="278" r:id="rId30"/>
    <p:sldId id="285" r:id="rId31"/>
    <p:sldId id="279" r:id="rId32"/>
    <p:sldId id="269" r:id="rId33"/>
    <p:sldId id="270" r:id="rId34"/>
    <p:sldId id="258" r:id="rId35"/>
    <p:sldId id="259" r:id="rId36"/>
    <p:sldId id="260" r:id="rId37"/>
    <p:sldId id="262" r:id="rId38"/>
    <p:sldId id="261" r:id="rId39"/>
    <p:sldId id="272" r:id="rId40"/>
    <p:sldId id="280" r:id="rId41"/>
    <p:sldId id="283" r:id="rId42"/>
    <p:sldId id="257" r:id="rId43"/>
    <p:sldId id="263" r:id="rId44"/>
    <p:sldId id="271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273" r:id="rId53"/>
    <p:sldId id="274" r:id="rId54"/>
    <p:sldId id="275" r:id="rId55"/>
    <p:sldId id="306" r:id="rId56"/>
    <p:sldId id="307" r:id="rId57"/>
    <p:sldId id="310" r:id="rId58"/>
    <p:sldId id="311" r:id="rId59"/>
    <p:sldId id="312" r:id="rId60"/>
    <p:sldId id="313" r:id="rId61"/>
    <p:sldId id="314" r:id="rId62"/>
    <p:sldId id="316" r:id="rId63"/>
    <p:sldId id="317" r:id="rId64"/>
    <p:sldId id="328" r:id="rId65"/>
    <p:sldId id="329" r:id="rId66"/>
    <p:sldId id="331" r:id="rId67"/>
    <p:sldId id="332" r:id="rId68"/>
    <p:sldId id="333" r:id="rId69"/>
    <p:sldId id="334" r:id="rId70"/>
    <p:sldId id="335" r:id="rId71"/>
    <p:sldId id="327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D8BAC-27B7-4072-A7EC-AC9D711AB7C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41429-BA01-414A-9369-69FDF32E2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6E88-D14F-46DC-9FA0-D68109A8082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B03B5A0-8F13-4D97-A166-177C019C4248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53D499-0CD1-44D0-9A11-F469570E70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B5A0-8F13-4D97-A166-177C019C4248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D499-0CD1-44D0-9A11-F469570E70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B5A0-8F13-4D97-A166-177C019C4248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D499-0CD1-44D0-9A11-F469570E70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03B5A0-8F13-4D97-A166-177C019C4248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53D499-0CD1-44D0-9A11-F469570E70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B03B5A0-8F13-4D97-A166-177C019C4248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53D499-0CD1-44D0-9A11-F469570E70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B5A0-8F13-4D97-A166-177C019C4248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D499-0CD1-44D0-9A11-F469570E70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B5A0-8F13-4D97-A166-177C019C4248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D499-0CD1-44D0-9A11-F469570E70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03B5A0-8F13-4D97-A166-177C019C4248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53D499-0CD1-44D0-9A11-F469570E70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B5A0-8F13-4D97-A166-177C019C4248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D499-0CD1-44D0-9A11-F469570E70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03B5A0-8F13-4D97-A166-177C019C4248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53D499-0CD1-44D0-9A11-F469570E70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03B5A0-8F13-4D97-A166-177C019C4248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53D499-0CD1-44D0-9A11-F469570E70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03B5A0-8F13-4D97-A166-177C019C4248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53D499-0CD1-44D0-9A11-F469570E70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t_plants.pn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gene-quantification.de/si-rna-1.html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allus1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cientificamerican.com/media/inline/supreme-court-set-to-hear-arguments-on-whether-human-genes-can-be-patented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43213"/>
            <a:ext cx="7772400" cy="54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914400"/>
            <a:ext cx="7772400" cy="205740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BIOTECHNOLOGY AND ITS APPLICATION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10200" y="1295400"/>
            <a:ext cx="32766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A:\TCLab1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0"/>
            <a:ext cx="9601200" cy="72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A:\FlannelSub1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A:\SandraFlask1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My Documents\TissueCulture\DSC00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A:\DSC00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A:\FlannelDeflask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A:\Flannelubes4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My Documents\TissueCulture\DSC00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Applications of Biotechnology in Agriculture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534400" cy="51054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3500" b="1" u="sng" dirty="0" smtClean="0">
                <a:solidFill>
                  <a:srgbClr val="C00000"/>
                </a:solidFill>
              </a:rPr>
              <a:t>Genetically Engineered Crops</a:t>
            </a:r>
            <a:r>
              <a:rPr lang="en-US" sz="4800" b="1" dirty="0" smtClean="0"/>
              <a:t>: </a:t>
            </a:r>
            <a:r>
              <a:rPr lang="en-US" sz="3300" dirty="0" smtClean="0"/>
              <a:t>Genetically engineered crops have desirable genes (as of insect/pest resistance, giving better yield) incorporated in them</a:t>
            </a:r>
            <a:r>
              <a:rPr lang="en-US" sz="2800" dirty="0" smtClean="0"/>
              <a:t>.</a:t>
            </a:r>
            <a:endParaRPr lang="en-US" sz="4800" dirty="0" smtClean="0"/>
          </a:p>
          <a:p>
            <a:pPr lvl="0" algn="just"/>
            <a:r>
              <a:rPr lang="en-US" sz="3500" b="1" u="sng" dirty="0" smtClean="0">
                <a:solidFill>
                  <a:srgbClr val="C00000"/>
                </a:solidFill>
              </a:rPr>
              <a:t>Genetically modified crops have</a:t>
            </a:r>
            <a:endParaRPr lang="en-US" sz="5200" b="1" u="sng" dirty="0" smtClean="0">
              <a:solidFill>
                <a:srgbClr val="C00000"/>
              </a:solidFill>
            </a:endParaRPr>
          </a:p>
          <a:p>
            <a:pPr lvl="1" algn="just"/>
            <a:r>
              <a:rPr lang="en-US" sz="3300" dirty="0" smtClean="0"/>
              <a:t>more tolerance to </a:t>
            </a:r>
            <a:r>
              <a:rPr lang="en-US" sz="3300" dirty="0" err="1" smtClean="0"/>
              <a:t>abiotic</a:t>
            </a:r>
            <a:r>
              <a:rPr lang="en-US" sz="3300" dirty="0" smtClean="0"/>
              <a:t> stresses such as cold, drought, salinity, heat, etc.</a:t>
            </a:r>
            <a:endParaRPr lang="en-US" sz="4700" dirty="0" smtClean="0"/>
          </a:p>
          <a:p>
            <a:pPr lvl="1" algn="just"/>
            <a:r>
              <a:rPr lang="en-US" sz="3300" dirty="0" smtClean="0"/>
              <a:t>insect/pest resistance</a:t>
            </a:r>
            <a:endParaRPr lang="en-US" sz="4700" dirty="0" smtClean="0"/>
          </a:p>
          <a:p>
            <a:pPr lvl="1" algn="just"/>
            <a:r>
              <a:rPr lang="en-US" sz="3300" dirty="0" smtClean="0"/>
              <a:t>reduced post-harvest losses</a:t>
            </a:r>
            <a:endParaRPr lang="en-US" sz="4700" dirty="0" smtClean="0"/>
          </a:p>
          <a:p>
            <a:pPr lvl="1" algn="just"/>
            <a:r>
              <a:rPr lang="en-US" sz="3300" dirty="0" smtClean="0"/>
              <a:t>efficient mineral usage by plants</a:t>
            </a:r>
            <a:endParaRPr lang="en-US" sz="4700" dirty="0" smtClean="0"/>
          </a:p>
          <a:p>
            <a:pPr lvl="1" algn="just"/>
            <a:r>
              <a:rPr lang="en-US" sz="3300" dirty="0" smtClean="0"/>
              <a:t>enhanced nutritional value (e.g., Vitamin A rich rice)</a:t>
            </a:r>
            <a:endParaRPr lang="en-US" sz="4700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92162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Bt </a:t>
            </a:r>
            <a:r>
              <a:rPr lang="en-US" b="1" dirty="0" smtClean="0">
                <a:solidFill>
                  <a:srgbClr val="0070C0"/>
                </a:solidFill>
              </a:rPr>
              <a:t>Cotton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lvl="0" algn="just"/>
            <a:r>
              <a:rPr lang="en-US" i="1" u="sng" dirty="0" smtClean="0">
                <a:solidFill>
                  <a:srgbClr val="C00000"/>
                </a:solidFill>
              </a:rPr>
              <a:t>Bacillus </a:t>
            </a:r>
            <a:r>
              <a:rPr lang="en-US" i="1" u="sng" dirty="0" err="1" smtClean="0">
                <a:solidFill>
                  <a:srgbClr val="C00000"/>
                </a:solidFill>
              </a:rPr>
              <a:t>thuringiensis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is a bacterium that produces proteins to kill certain insects such as </a:t>
            </a:r>
            <a:r>
              <a:rPr lang="en-US" u="sng" dirty="0" err="1" smtClean="0"/>
              <a:t>lepidopterans</a:t>
            </a:r>
            <a:r>
              <a:rPr lang="en-US" u="sng" dirty="0" smtClean="0"/>
              <a:t> (armyworm), coleopterans (beetles), and dipterans (flies/ mosquitoes). </a:t>
            </a:r>
          </a:p>
          <a:p>
            <a:pPr lvl="0" algn="just"/>
            <a:r>
              <a:rPr lang="en-US" i="1" dirty="0" smtClean="0">
                <a:solidFill>
                  <a:srgbClr val="C00000"/>
                </a:solidFill>
              </a:rPr>
              <a:t>B. </a:t>
            </a:r>
            <a:r>
              <a:rPr lang="en-US" i="1" dirty="0" err="1" smtClean="0">
                <a:solidFill>
                  <a:srgbClr val="C00000"/>
                </a:solidFill>
              </a:rPr>
              <a:t>thuringiensis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produces a protein crystal containing a toxic protein (inactivated state).</a:t>
            </a:r>
          </a:p>
          <a:p>
            <a:pPr algn="just"/>
            <a:r>
              <a:rPr lang="en-US" dirty="0" smtClean="0">
                <a:solidFill>
                  <a:schemeClr val="accent3"/>
                </a:solidFill>
              </a:rPr>
              <a:t>Inactivated toxin </a:t>
            </a:r>
            <a:r>
              <a:rPr lang="en-US" baseline="40000" dirty="0" smtClean="0">
                <a:solidFill>
                  <a:schemeClr val="accent3"/>
                </a:solidFill>
              </a:rPr>
              <a:t>alkaline pH  </a:t>
            </a:r>
            <a:r>
              <a:rPr lang="en-US" dirty="0" smtClean="0">
                <a:solidFill>
                  <a:schemeClr val="accent3"/>
                </a:solidFill>
              </a:rPr>
              <a:t>	Activated toxin </a:t>
            </a:r>
            <a:r>
              <a:rPr lang="en-US" dirty="0" smtClean="0"/>
              <a:t>(gut of insect)</a:t>
            </a:r>
          </a:p>
          <a:p>
            <a:pPr lvl="0" algn="just"/>
            <a:r>
              <a:rPr lang="en-US" dirty="0" smtClean="0"/>
              <a:t>Activated toxin binds to the epithelial cells in the </a:t>
            </a:r>
            <a:r>
              <a:rPr lang="en-US" dirty="0" err="1" smtClean="0"/>
              <a:t>midgut</a:t>
            </a:r>
            <a:r>
              <a:rPr lang="en-US" dirty="0" smtClean="0"/>
              <a:t> of insect and creates pores that cause lyses and swelling and eventually death of insect.</a:t>
            </a:r>
          </a:p>
          <a:p>
            <a:pPr algn="just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52800" y="3810000"/>
            <a:ext cx="1447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6858000" cy="1904999"/>
          </a:xfrm>
        </p:spPr>
        <p:txBody>
          <a:bodyPr>
            <a:normAutofit/>
          </a:bodyPr>
          <a:lstStyle/>
          <a:p>
            <a:r>
              <a:rPr lang="en-US" dirty="0" smtClean="0"/>
              <a:t>Biotechnology and Its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2362200"/>
            <a:ext cx="5791200" cy="38100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 smtClean="0"/>
              <a:t>Therapeutics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Diagnostics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Genetically modified crops for agriculture 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Processed food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Bioremediation 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Waste treatment 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Energy 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066800"/>
          </a:xfrm>
        </p:spPr>
        <p:txBody>
          <a:bodyPr>
            <a:normAutofit/>
          </a:bodyPr>
          <a:lstStyle/>
          <a:p>
            <a:r>
              <a:rPr lang="en-GB" dirty="0" smtClean="0"/>
              <a:t>A soil bacterium is used to make plants resistant to pests: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738" y="2325056"/>
            <a:ext cx="7793421" cy="1232695"/>
          </a:xfrm>
        </p:spPr>
        <p:txBody>
          <a:bodyPr>
            <a:noAutofit/>
          </a:bodyPr>
          <a:lstStyle/>
          <a:p>
            <a:pPr lvl="0"/>
            <a:r>
              <a:rPr lang="en-GB" sz="3500" dirty="0" smtClean="0"/>
              <a:t>Bt produces a powerful protein toxin</a:t>
            </a:r>
          </a:p>
          <a:p>
            <a:pPr lvl="0">
              <a:buNone/>
            </a:pPr>
            <a:endParaRPr lang="en-GB" sz="2400" dirty="0" smtClean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09600" y="1392895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 smtClean="0"/>
              <a:t>Bacterium: </a:t>
            </a:r>
            <a:r>
              <a:rPr lang="en-GB" sz="3200" b="1" i="1" dirty="0" smtClean="0">
                <a:solidFill>
                  <a:schemeClr val="bg2">
                    <a:lumMod val="50000"/>
                  </a:schemeClr>
                </a:solidFill>
              </a:rPr>
              <a:t>Bacillus </a:t>
            </a:r>
            <a:r>
              <a:rPr lang="en-GB" sz="3200" b="1" i="1" dirty="0" err="1" smtClean="0">
                <a:solidFill>
                  <a:schemeClr val="bg2">
                    <a:lumMod val="50000"/>
                  </a:schemeClr>
                </a:solidFill>
              </a:rPr>
              <a:t>thuringiensis</a:t>
            </a: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</a:rPr>
              <a:t> (Bt)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11062"/>
            <a:ext cx="7535924" cy="345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33"/>
          <a:stretch/>
        </p:blipFill>
        <p:spPr bwMode="auto">
          <a:xfrm>
            <a:off x="4451131" y="1219200"/>
            <a:ext cx="4591050" cy="377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066800"/>
          </a:xfrm>
        </p:spPr>
        <p:txBody>
          <a:bodyPr>
            <a:normAutofit/>
          </a:bodyPr>
          <a:lstStyle/>
          <a:p>
            <a:r>
              <a:rPr lang="en-GB" dirty="0" smtClean="0"/>
              <a:t>The toxin: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21979"/>
            <a:ext cx="6172200" cy="2383221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§"/>
            </a:pPr>
            <a:r>
              <a:rPr lang="en-GB" sz="2800" dirty="0" smtClean="0"/>
              <a:t>can be used against several species of insect pest</a:t>
            </a:r>
          </a:p>
          <a:p>
            <a:pPr lvl="0">
              <a:buNone/>
            </a:pPr>
            <a:endParaRPr lang="en-GB" sz="2800" dirty="0" smtClean="0"/>
          </a:p>
          <a:p>
            <a:pPr lvl="0">
              <a:buFont typeface="Wingdings" pitchFamily="2" charset="2"/>
              <a:buChar char="§"/>
            </a:pPr>
            <a:r>
              <a:rPr lang="en-GB" sz="2800" dirty="0" smtClean="0"/>
              <a:t>is 80 000 times more powerful than the insecticides commonly sprayed on crops</a:t>
            </a:r>
          </a:p>
          <a:p>
            <a:pPr lvl="0">
              <a:buNone/>
            </a:pPr>
            <a:endParaRPr lang="en-GB" sz="2800" dirty="0" smtClean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9945" y="4038600"/>
            <a:ext cx="3876676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q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§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GB" sz="2800" dirty="0" smtClean="0"/>
              <a:t>is fairly selective, killing only the larvae of certain species</a:t>
            </a:r>
            <a:endParaRPr lang="en-US" sz="2800" dirty="0" smtClean="0"/>
          </a:p>
          <a:p>
            <a:pPr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56260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q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§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/>
              <a:t>different strains of </a:t>
            </a:r>
            <a:r>
              <a:rPr lang="en-GB" sz="2800" dirty="0" err="1" smtClean="0"/>
              <a:t>Bt</a:t>
            </a:r>
            <a:r>
              <a:rPr lang="en-GB" sz="2800" dirty="0" smtClean="0"/>
              <a:t> kill different insects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08318" y="4997669"/>
            <a:ext cx="2659282" cy="51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q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§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i="1" dirty="0" smtClean="0"/>
              <a:t>Bacillus </a:t>
            </a:r>
            <a:r>
              <a:rPr lang="en-GB" sz="2000" i="1" dirty="0" err="1" smtClean="0"/>
              <a:t>thuringiensis</a:t>
            </a:r>
            <a:endParaRPr lang="en-GB" sz="2000" i="1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8242160" cy="575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GM plant is resistant to pests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1905000" cy="8382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400" i="1" dirty="0" smtClean="0">
                <a:solidFill>
                  <a:srgbClr val="C00000"/>
                </a:solidFill>
              </a:rPr>
              <a:t>Bacillus </a:t>
            </a:r>
            <a:r>
              <a:rPr lang="en-GB" sz="2400" i="1" dirty="0" err="1" smtClean="0">
                <a:solidFill>
                  <a:srgbClr val="C00000"/>
                </a:solidFill>
              </a:rPr>
              <a:t>thuringiensis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81800" y="1143000"/>
            <a:ext cx="1981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Bt gene is  inserted into crop</a:t>
            </a:r>
            <a:endParaRPr kumimoji="0" lang="en-US" sz="24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24600" y="4038600"/>
            <a:ext cx="2362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Pest dies when feeding on any plant part</a:t>
            </a:r>
            <a:endParaRPr kumimoji="0" lang="en-US" sz="24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438400"/>
            <a:ext cx="1600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Crop is infected</a:t>
            </a:r>
            <a:endParaRPr kumimoji="0" lang="en-US" sz="24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066800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T</a:t>
            </a:r>
            <a:r>
              <a:rPr lang="en-GB" dirty="0" smtClean="0"/>
              <a:t>he toxin kills the pest </a:t>
            </a:r>
            <a:r>
              <a:rPr lang="en-GB" dirty="0"/>
              <a:t>by binding to the epithelium of the insect’s </a:t>
            </a:r>
            <a:r>
              <a:rPr lang="en-GB" dirty="0" smtClean="0"/>
              <a:t>gut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318807" cy="990600"/>
          </a:xfrm>
        </p:spPr>
        <p:txBody>
          <a:bodyPr>
            <a:normAutofit/>
          </a:bodyPr>
          <a:lstStyle/>
          <a:p>
            <a:pPr lvl="0"/>
            <a:r>
              <a:rPr lang="en-GB" sz="2800" dirty="0" smtClean="0"/>
              <a:t>damaged epithelium cannot absorb digested food and larva starves to death</a:t>
            </a:r>
            <a:endParaRPr lang="en-US" sz="2800" dirty="0" smtClean="0"/>
          </a:p>
        </p:txBody>
      </p:sp>
      <p:pic>
        <p:nvPicPr>
          <p:cNvPr id="1044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361" t="40762" r="3871" b="22453"/>
          <a:stretch/>
        </p:blipFill>
        <p:spPr bwMode="auto">
          <a:xfrm>
            <a:off x="6376234" y="2451538"/>
            <a:ext cx="2563733" cy="211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952" y="2451538"/>
            <a:ext cx="5721045" cy="377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172201" y="4611234"/>
            <a:ext cx="2971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q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§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 smtClean="0"/>
              <a:t>Larva dies 24-48 hours after. Those killed turn black and/or shrivel. </a:t>
            </a:r>
            <a:endParaRPr lang="en-GB" sz="2800" dirty="0"/>
          </a:p>
          <a:p>
            <a:pPr marL="0" indent="0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3657600"/>
            <a:ext cx="4876800" cy="2667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Bt toxins present in peanut leaves protect it from extensive damage caused by European corn borer larvae </a:t>
            </a:r>
            <a:endParaRPr lang="en-US" dirty="0"/>
          </a:p>
        </p:txBody>
      </p:sp>
      <p:pic>
        <p:nvPicPr>
          <p:cNvPr id="175106" name="Picture 2" descr="http://upload.wikimedia.org/wikipedia/commons/thumb/1/1d/Bt_plants.png/220px-Bt_plant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1000"/>
            <a:ext cx="3276600" cy="5972347"/>
          </a:xfrm>
          <a:prstGeom prst="rect">
            <a:avLst/>
          </a:prstGeom>
          <a:noFill/>
        </p:spPr>
      </p:pic>
      <p:pic>
        <p:nvPicPr>
          <p:cNvPr id="1751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609600"/>
            <a:ext cx="339605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 rot="5400000">
            <a:off x="3886200" y="609600"/>
            <a:ext cx="3810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50" name="Object 2"/>
          <p:cNvGraphicFramePr>
            <a:graphicFrameLocks noChangeAspect="1"/>
          </p:cNvGraphicFramePr>
          <p:nvPr/>
        </p:nvGraphicFramePr>
        <p:xfrm>
          <a:off x="3581400" y="0"/>
          <a:ext cx="5562600" cy="6858000"/>
        </p:xfrm>
        <a:graphic>
          <a:graphicData uri="http://schemas.openxmlformats.org/presentationml/2006/ole">
            <p:oleObj spid="_x0000_s1026" name="Image" r:id="rId4" imgW="3240381" imgH="4574656" progId="">
              <p:embed/>
            </p:oleObj>
          </a:graphicData>
        </a:graphic>
      </p:graphicFrame>
      <p:sp>
        <p:nvSpPr>
          <p:cNvPr id="2068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38200"/>
            <a:ext cx="2971800" cy="2819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GM cotton Plant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having a gene for herbicide resistance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381000" y="4038600"/>
            <a:ext cx="2971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charset="0"/>
              </a:rPr>
              <a:t>Both </a:t>
            </a:r>
            <a:r>
              <a:rPr lang="en-US" sz="2800" b="1" dirty="0">
                <a:latin typeface="Arial" charset="0"/>
              </a:rPr>
              <a:t>had been sprayed with a </a:t>
            </a:r>
            <a:r>
              <a:rPr lang="en-US" sz="2800" b="1" dirty="0" err="1">
                <a:latin typeface="Arial" charset="0"/>
              </a:rPr>
              <a:t>weedkiller</a:t>
            </a:r>
            <a:r>
              <a:rPr lang="en-US" sz="2800" b="1" dirty="0">
                <a:latin typeface="Arial" charset="0"/>
              </a:rPr>
              <a:t> </a:t>
            </a:r>
          </a:p>
        </p:txBody>
      </p:sp>
      <p:sp>
        <p:nvSpPr>
          <p:cNvPr id="5" name="Curved Down Arrow 4"/>
          <p:cNvSpPr/>
          <p:nvPr/>
        </p:nvSpPr>
        <p:spPr>
          <a:xfrm>
            <a:off x="2286000" y="228600"/>
            <a:ext cx="3962400" cy="762000"/>
          </a:xfrm>
          <a:prstGeom prst="curved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686800" cy="5592763"/>
          </a:xfrm>
        </p:spPr>
        <p:txBody>
          <a:bodyPr>
            <a:noAutofit/>
          </a:bodyPr>
          <a:lstStyle/>
          <a:p>
            <a:pPr lvl="0" algn="just"/>
            <a:r>
              <a:rPr lang="en-US" sz="3600" dirty="0" smtClean="0"/>
              <a:t>This toxin is encoded by a gene called </a:t>
            </a:r>
            <a:r>
              <a:rPr lang="en-US" sz="3600" b="1" u="sng" dirty="0" smtClean="0">
                <a:solidFill>
                  <a:srgbClr val="0070C0"/>
                </a:solidFill>
              </a:rPr>
              <a:t>Cry</a:t>
            </a:r>
            <a:r>
              <a:rPr lang="en-US" sz="3600" dirty="0" smtClean="0"/>
              <a:t> in the bacterium. </a:t>
            </a:r>
          </a:p>
          <a:p>
            <a:pPr lvl="0" algn="just"/>
            <a:r>
              <a:rPr lang="en-US" sz="3600" dirty="0" smtClean="0"/>
              <a:t>Genes encoded by </a:t>
            </a:r>
            <a:r>
              <a:rPr lang="en-US" sz="3600" i="1" u="sng" dirty="0" smtClean="0">
                <a:solidFill>
                  <a:srgbClr val="0070C0"/>
                </a:solidFill>
              </a:rPr>
              <a:t>Cry </a:t>
            </a:r>
            <a:r>
              <a:rPr lang="en-US" sz="3600" i="1" u="sng" dirty="0" err="1" smtClean="0">
                <a:solidFill>
                  <a:srgbClr val="0070C0"/>
                </a:solidFill>
              </a:rPr>
              <a:t>IAc</a:t>
            </a:r>
            <a:r>
              <a:rPr lang="en-US" sz="3600" i="1" u="sng" dirty="0" smtClean="0">
                <a:solidFill>
                  <a:srgbClr val="0070C0"/>
                </a:solidFill>
              </a:rPr>
              <a:t> </a:t>
            </a:r>
            <a:r>
              <a:rPr lang="en-US" sz="3600" u="sng" dirty="0" smtClean="0">
                <a:solidFill>
                  <a:srgbClr val="0070C0"/>
                </a:solidFill>
              </a:rPr>
              <a:t>and </a:t>
            </a:r>
            <a:r>
              <a:rPr lang="en-US" sz="3600" i="1" u="sng" dirty="0" smtClean="0">
                <a:solidFill>
                  <a:srgbClr val="0070C0"/>
                </a:solidFill>
              </a:rPr>
              <a:t>Cry II</a:t>
            </a:r>
            <a:r>
              <a:rPr lang="en-US" sz="3600" u="sng" dirty="0" smtClean="0">
                <a:solidFill>
                  <a:srgbClr val="0070C0"/>
                </a:solidFill>
              </a:rPr>
              <a:t> </a:t>
            </a:r>
            <a:r>
              <a:rPr lang="en-US" sz="3600" i="1" u="sng" dirty="0" err="1" smtClean="0">
                <a:solidFill>
                  <a:srgbClr val="0070C0"/>
                </a:solidFill>
              </a:rPr>
              <a:t>Ab</a:t>
            </a:r>
            <a:r>
              <a:rPr lang="en-US" sz="3600" u="sng" dirty="0" smtClean="0">
                <a:solidFill>
                  <a:srgbClr val="0070C0"/>
                </a:solidFill>
              </a:rPr>
              <a:t> control cotton bollworms </a:t>
            </a:r>
            <a:r>
              <a:rPr lang="en-US" sz="3600" dirty="0" smtClean="0"/>
              <a:t>and those encoded by </a:t>
            </a:r>
            <a:r>
              <a:rPr lang="en-US" sz="3600" i="1" u="sng" dirty="0" smtClean="0">
                <a:solidFill>
                  <a:srgbClr val="0070C0"/>
                </a:solidFill>
              </a:rPr>
              <a:t>Cry </a:t>
            </a:r>
            <a:r>
              <a:rPr lang="en-US" sz="3600" i="1" u="sng" dirty="0" err="1" smtClean="0">
                <a:solidFill>
                  <a:srgbClr val="0070C0"/>
                </a:solidFill>
              </a:rPr>
              <a:t>IAb</a:t>
            </a:r>
            <a:r>
              <a:rPr lang="en-US" sz="3600" u="sng" dirty="0" smtClean="0">
                <a:solidFill>
                  <a:srgbClr val="0070C0"/>
                </a:solidFill>
              </a:rPr>
              <a:t> control corn borer</a:t>
            </a:r>
            <a:r>
              <a:rPr lang="en-US" sz="3600" dirty="0" smtClean="0"/>
              <a:t>.</a:t>
            </a:r>
          </a:p>
          <a:p>
            <a:pPr algn="just"/>
            <a:r>
              <a:rPr lang="en-US" sz="3600" dirty="0" smtClean="0"/>
              <a:t>Cry genes are introduced into the cotton plants to produce </a:t>
            </a:r>
            <a:r>
              <a:rPr lang="en-US" sz="3600" i="1" dirty="0" smtClean="0">
                <a:solidFill>
                  <a:srgbClr val="0070C0"/>
                </a:solidFill>
              </a:rPr>
              <a:t>Bt</a:t>
            </a:r>
            <a:r>
              <a:rPr lang="en-US" sz="3600" dirty="0" smtClean="0">
                <a:solidFill>
                  <a:srgbClr val="0070C0"/>
                </a:solidFill>
              </a:rPr>
              <a:t> cotton</a:t>
            </a:r>
            <a:r>
              <a:rPr lang="en-US" sz="3600" dirty="0" smtClean="0"/>
              <a:t>, which is an insect resistant variety of cotton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006061203280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5181600" cy="3764410"/>
          </a:xfrm>
          <a:prstGeom prst="rect">
            <a:avLst/>
          </a:prstGeom>
          <a:noFill/>
        </p:spPr>
      </p:pic>
      <p:pic>
        <p:nvPicPr>
          <p:cNvPr id="5" name="Picture 11" descr="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463307"/>
            <a:ext cx="3924300" cy="3394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bt_cotton_img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424041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tc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7239000" cy="3764437"/>
          </a:xfrm>
          <a:prstGeom prst="rect">
            <a:avLst/>
          </a:prstGeom>
          <a:noFill/>
        </p:spPr>
      </p:pic>
      <p:pic>
        <p:nvPicPr>
          <p:cNvPr id="3" name="Picture 9" descr="bt_cotton"/>
          <p:cNvPicPr>
            <a:picLocks noChangeAspect="1" noChangeArrowheads="1"/>
          </p:cNvPicPr>
          <p:nvPr/>
        </p:nvPicPr>
        <p:blipFill>
          <a:blip r:embed="rId3" cstate="print"/>
          <a:srcRect l="4286" t="17422" r="1429"/>
          <a:stretch>
            <a:fillRect/>
          </a:stretch>
        </p:blipFill>
        <p:spPr bwMode="auto">
          <a:xfrm>
            <a:off x="1828800" y="3825009"/>
            <a:ext cx="5410200" cy="3032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TISSUE CULTURE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err="1" smtClean="0"/>
              <a:t>Agrobacterium</a:t>
            </a:r>
            <a:r>
              <a:rPr lang="en-US" dirty="0" smtClean="0"/>
              <a:t> is a bacterium used in genetic engineering of plants. The diagram shows stages in the transfer of a gene into a plant.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828801"/>
          </a:xfrm>
        </p:spPr>
        <p:txBody>
          <a:bodyPr>
            <a:normAutofit fontScale="92500"/>
          </a:bodyPr>
          <a:lstStyle/>
          <a:p>
            <a:pPr hangingPunct="0"/>
            <a:r>
              <a:rPr lang="en-GB" dirty="0" smtClean="0">
                <a:solidFill>
                  <a:srgbClr val="C00000"/>
                </a:solidFill>
              </a:rPr>
              <a:t>Increase nutritional value of food</a:t>
            </a:r>
            <a:endParaRPr lang="en-US" dirty="0" smtClean="0">
              <a:solidFill>
                <a:srgbClr val="C00000"/>
              </a:solidFill>
            </a:endParaRPr>
          </a:p>
          <a:p>
            <a:pPr marL="711200" hangingPunct="0">
              <a:buFont typeface="Wingdings" pitchFamily="2" charset="2"/>
              <a:buChar char="§"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existing food can be modified to give new characteristics</a:t>
            </a:r>
          </a:p>
          <a:p>
            <a:pPr marL="890588" hangingPunct="0">
              <a:buFont typeface="Wingdings" pitchFamily="2" charset="2"/>
              <a:buChar char="Ø"/>
            </a:pPr>
            <a:r>
              <a:rPr lang="en-GB" sz="2800" dirty="0" smtClean="0"/>
              <a:t>e.g. the use of a gene that increases the amount of vitamin A in rice</a:t>
            </a:r>
          </a:p>
          <a:p>
            <a:pPr hangingPunct="0">
              <a:buNone/>
            </a:pPr>
            <a:endParaRPr lang="en-US" dirty="0" smtClean="0"/>
          </a:p>
        </p:txBody>
      </p:sp>
      <p:pic>
        <p:nvPicPr>
          <p:cNvPr id="5" name="Picture 4" descr="Life8e-Fig-16-19-0RL"/>
          <p:cNvPicPr>
            <a:picLocks noChangeAspect="1" noChangeArrowheads="1"/>
          </p:cNvPicPr>
          <p:nvPr/>
        </p:nvPicPr>
        <p:blipFill>
          <a:blip r:embed="rId3" cstate="print"/>
          <a:srcRect t="10714" b="17857"/>
          <a:stretch>
            <a:fillRect/>
          </a:stretch>
        </p:blipFill>
        <p:spPr bwMode="auto">
          <a:xfrm>
            <a:off x="2286000" y="3794844"/>
            <a:ext cx="4953000" cy="266081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39000" y="46482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Normal rice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0621" y="438659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GM rice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1121" y="5192356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Golden rice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ene_splicing-ashz-0903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86" y="533400"/>
            <a:ext cx="8075229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762000"/>
          </a:xfrm>
        </p:spPr>
        <p:txBody>
          <a:bodyPr>
            <a:normAutofit/>
          </a:bodyPr>
          <a:lstStyle/>
          <a:p>
            <a:pPr lvl="0"/>
            <a:r>
              <a:rPr lang="en-US" b="1" u="sng" dirty="0" smtClean="0">
                <a:solidFill>
                  <a:srgbClr val="0070C0"/>
                </a:solidFill>
              </a:rPr>
              <a:t>RNA Interference (</a:t>
            </a:r>
            <a:r>
              <a:rPr lang="en-US" b="1" u="sng" dirty="0" err="1" smtClean="0">
                <a:solidFill>
                  <a:srgbClr val="0070C0"/>
                </a:solidFill>
              </a:rPr>
              <a:t>RNAi</a:t>
            </a:r>
            <a:r>
              <a:rPr lang="en-US" b="1" u="sng" dirty="0" smtClean="0">
                <a:solidFill>
                  <a:srgbClr val="0070C0"/>
                </a:solidFill>
              </a:rPr>
              <a:t>)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763000" cy="5943600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sz="2800" dirty="0" err="1" smtClean="0"/>
              <a:t>RNAi</a:t>
            </a:r>
            <a:r>
              <a:rPr lang="en-US" sz="2800" dirty="0" smtClean="0"/>
              <a:t> is a method adopted to prevent infestation of roots of tobacco plants by a nematode </a:t>
            </a:r>
            <a:r>
              <a:rPr lang="en-US" sz="2800" i="1" u="sng" dirty="0" err="1" smtClean="0">
                <a:solidFill>
                  <a:srgbClr val="C00000"/>
                </a:solidFill>
              </a:rPr>
              <a:t>Meloidegyne</a:t>
            </a:r>
            <a:r>
              <a:rPr lang="en-US" sz="2800" i="1" u="sng" dirty="0" smtClean="0">
                <a:solidFill>
                  <a:srgbClr val="C00000"/>
                </a:solidFill>
              </a:rPr>
              <a:t> </a:t>
            </a:r>
            <a:r>
              <a:rPr lang="en-US" sz="2800" i="1" u="sng" dirty="0" err="1" smtClean="0">
                <a:solidFill>
                  <a:srgbClr val="C00000"/>
                </a:solidFill>
              </a:rPr>
              <a:t>incognitia</a:t>
            </a:r>
            <a:r>
              <a:rPr lang="en-US" sz="28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err="1" smtClean="0"/>
              <a:t>RNAi</a:t>
            </a:r>
            <a:r>
              <a:rPr lang="en-US" sz="2800" dirty="0" smtClean="0"/>
              <a:t> exists naturally in eukaryotes as a method of cellular </a:t>
            </a:r>
            <a:r>
              <a:rPr lang="en-US" sz="2800" dirty="0" err="1" smtClean="0"/>
              <a:t>defence</a:t>
            </a:r>
            <a:r>
              <a:rPr lang="en-US" sz="2800" dirty="0" smtClean="0"/>
              <a:t>.</a:t>
            </a:r>
            <a:endParaRPr lang="en-US" sz="4400" dirty="0" smtClean="0"/>
          </a:p>
          <a:p>
            <a:pPr lvl="0" algn="just">
              <a:buFont typeface="Wingdings" pitchFamily="2" charset="2"/>
              <a:buChar char="Ø"/>
            </a:pPr>
            <a:r>
              <a:rPr lang="en-US" sz="2800" dirty="0" smtClean="0"/>
              <a:t>In </a:t>
            </a:r>
            <a:r>
              <a:rPr lang="en-US" sz="2800" dirty="0" err="1" smtClean="0"/>
              <a:t>RNAi</a:t>
            </a:r>
            <a:r>
              <a:rPr lang="en-US" sz="2800" dirty="0" smtClean="0"/>
              <a:t>, a complementary </a:t>
            </a:r>
            <a:r>
              <a:rPr lang="en-US" sz="2800" dirty="0" err="1" smtClean="0"/>
              <a:t>dsRNA</a:t>
            </a:r>
            <a:r>
              <a:rPr lang="en-US" sz="2800" dirty="0" smtClean="0"/>
              <a:t> binds to mRNA and prevent translation of the mRNA and hence, its expression is blocked (Silencing).</a:t>
            </a:r>
            <a:endParaRPr lang="en-US" sz="4400" dirty="0" smtClean="0"/>
          </a:p>
          <a:p>
            <a:pPr lvl="0" algn="just">
              <a:buFont typeface="Wingdings" pitchFamily="2" charset="2"/>
              <a:buChar char="Ø"/>
            </a:pPr>
            <a:r>
              <a:rPr lang="en-US" sz="2800" dirty="0" smtClean="0"/>
              <a:t>This complementary RNA may come from</a:t>
            </a:r>
            <a:endParaRPr lang="en-US" sz="4400" dirty="0" smtClean="0"/>
          </a:p>
          <a:p>
            <a:pPr lvl="1" algn="just">
              <a:buFont typeface="Wingdings" pitchFamily="2" charset="2"/>
              <a:buChar char="Ø"/>
            </a:pPr>
            <a:r>
              <a:rPr lang="en-US" sz="2400" dirty="0" smtClean="0"/>
              <a:t>infection by RNA viruses</a:t>
            </a:r>
            <a:endParaRPr lang="en-US" sz="4000" dirty="0" smtClean="0"/>
          </a:p>
          <a:p>
            <a:pPr lvl="1" algn="just">
              <a:buFont typeface="Wingdings" pitchFamily="2" charset="2"/>
              <a:buChar char="Ø"/>
            </a:pPr>
            <a:r>
              <a:rPr lang="en-US" sz="2400" dirty="0" err="1" smtClean="0"/>
              <a:t>transposons</a:t>
            </a:r>
            <a:r>
              <a:rPr lang="en-US" sz="2400" dirty="0" smtClean="0"/>
              <a:t> (mobile genetic elements)</a:t>
            </a:r>
            <a:endParaRPr lang="en-US" sz="4000" dirty="0" smtClean="0"/>
          </a:p>
          <a:p>
            <a:pPr algn="just">
              <a:buFont typeface="Wingdings" pitchFamily="2" charset="2"/>
              <a:buChar char="Ø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"/>
            <a:ext cx="8458200" cy="6400800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sz="2800" dirty="0" smtClean="0"/>
              <a:t>Using </a:t>
            </a:r>
            <a:r>
              <a:rPr lang="en-US" sz="2800" i="1" dirty="0" err="1" smtClean="0">
                <a:solidFill>
                  <a:srgbClr val="C00000"/>
                </a:solidFill>
              </a:rPr>
              <a:t>Agrobacterium</a:t>
            </a:r>
            <a:r>
              <a:rPr lang="en-US" sz="2800" dirty="0" smtClean="0">
                <a:solidFill>
                  <a:srgbClr val="C00000"/>
                </a:solidFill>
              </a:rPr>
              <a:t> vectors</a:t>
            </a:r>
            <a:r>
              <a:rPr lang="en-US" sz="2800" dirty="0" smtClean="0"/>
              <a:t>, </a:t>
            </a:r>
            <a:r>
              <a:rPr lang="en-US" sz="2800" u="sng" dirty="0" smtClean="0"/>
              <a:t>nematode specific genes (DNA)</a:t>
            </a:r>
            <a:r>
              <a:rPr lang="en-US" sz="2800" dirty="0" smtClean="0"/>
              <a:t> were introduced in the host plant.</a:t>
            </a:r>
            <a:endParaRPr lang="en-US" sz="4400" dirty="0" smtClean="0"/>
          </a:p>
          <a:p>
            <a:pPr lvl="0" algn="just">
              <a:buFont typeface="Wingdings" pitchFamily="2" charset="2"/>
              <a:buChar char="Ø"/>
            </a:pPr>
            <a:r>
              <a:rPr lang="en-US" sz="2800" dirty="0" smtClean="0"/>
              <a:t>The introduced DNA produced both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sense and anti-sense RNA</a:t>
            </a:r>
            <a:r>
              <a:rPr lang="en-US" sz="2800" dirty="0" smtClean="0"/>
              <a:t> in the host cells.</a:t>
            </a:r>
            <a:endParaRPr lang="en-US" sz="4400" dirty="0" smtClean="0"/>
          </a:p>
          <a:p>
            <a:pPr lvl="0" algn="just">
              <a:buFont typeface="Wingdings" pitchFamily="2" charset="2"/>
              <a:buChar char="Ø"/>
            </a:pPr>
            <a:r>
              <a:rPr lang="en-US" sz="2800" dirty="0" smtClean="0"/>
              <a:t>Two strands being complementary to each other formed a </a:t>
            </a:r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</a:rPr>
              <a:t>double stranded RNA (</a:t>
            </a:r>
            <a:r>
              <a:rPr lang="en-US" sz="2800" u="sng" dirty="0" err="1" smtClean="0">
                <a:solidFill>
                  <a:schemeClr val="accent2">
                    <a:lumMod val="75000"/>
                  </a:schemeClr>
                </a:solidFill>
              </a:rPr>
              <a:t>dsRNA</a:t>
            </a:r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</a:rPr>
              <a:t>), </a:t>
            </a:r>
            <a:r>
              <a:rPr lang="en-US" sz="2800" dirty="0" smtClean="0"/>
              <a:t>leading to </a:t>
            </a:r>
            <a:r>
              <a:rPr lang="en-US" sz="2800" dirty="0" err="1" smtClean="0"/>
              <a:t>RNAi</a:t>
            </a:r>
            <a:r>
              <a:rPr lang="en-US" sz="2800" dirty="0" smtClean="0"/>
              <a:t>.</a:t>
            </a:r>
            <a:endParaRPr lang="en-US" sz="4400" dirty="0" smtClean="0"/>
          </a:p>
          <a:p>
            <a:pPr lvl="0" algn="just">
              <a:buFont typeface="Wingdings" pitchFamily="2" charset="2"/>
              <a:buChar char="Ø"/>
            </a:pPr>
            <a:r>
              <a:rPr lang="en-US" sz="2800" u="sng" dirty="0" smtClean="0"/>
              <a:t>Specific mRNA of nematode is silenc</a:t>
            </a:r>
            <a:r>
              <a:rPr lang="en-US" sz="2800" dirty="0" smtClean="0"/>
              <a:t>ed and the parasite cannot survive in the transgenic host. 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800" dirty="0" smtClean="0"/>
              <a:t>The transgenic plant got itself protected from the parasite.</a:t>
            </a:r>
            <a:endParaRPr lang="en-US" sz="4400" dirty="0" smtClean="0"/>
          </a:p>
          <a:p>
            <a:pPr algn="just">
              <a:buFont typeface="Wingdings" pitchFamily="2" charset="2"/>
              <a:buChar char="Ø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14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Mechanism of RNA interference (</a:t>
            </a:r>
            <a:r>
              <a:rPr lang="en-US" b="1" u="sng" dirty="0" err="1" smtClean="0">
                <a:solidFill>
                  <a:srgbClr val="C00000"/>
                </a:solidFill>
              </a:rPr>
              <a:t>RNAi</a:t>
            </a:r>
            <a:r>
              <a:rPr lang="en-US" b="1" u="sng" dirty="0" smtClean="0">
                <a:solidFill>
                  <a:srgbClr val="C00000"/>
                </a:solidFill>
              </a:rPr>
              <a:t>)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382000" cy="5059363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During </a:t>
            </a:r>
            <a:r>
              <a:rPr lang="en-US" sz="2800" dirty="0" err="1" smtClean="0"/>
              <a:t>RNAi</a:t>
            </a:r>
            <a:r>
              <a:rPr lang="en-US" sz="2800" dirty="0" smtClean="0"/>
              <a:t>, the cellular enzyme </a:t>
            </a:r>
            <a:r>
              <a:rPr lang="en-US" sz="2800" u="sng" dirty="0" smtClean="0">
                <a:solidFill>
                  <a:srgbClr val="C00000"/>
                </a:solidFill>
              </a:rPr>
              <a:t>Dicer</a:t>
            </a:r>
            <a:r>
              <a:rPr lang="en-US" sz="2800" dirty="0" smtClean="0"/>
              <a:t> binds to the </a:t>
            </a:r>
            <a:r>
              <a:rPr lang="en-US" sz="2800" dirty="0" err="1" smtClean="0"/>
              <a:t>dsRNA</a:t>
            </a:r>
            <a:r>
              <a:rPr lang="en-US" sz="2800" dirty="0" smtClean="0"/>
              <a:t> and cleaves it into short pieces of ~ 20 nucleotide pairs in length known as </a:t>
            </a:r>
            <a:r>
              <a:rPr lang="en-US" sz="2800" u="sng" dirty="0" smtClean="0">
                <a:solidFill>
                  <a:srgbClr val="C00000"/>
                </a:solidFill>
              </a:rPr>
              <a:t>small interfering RNA (</a:t>
            </a:r>
            <a:r>
              <a:rPr lang="en-US" sz="2800" u="sng" dirty="0" err="1" smtClean="0">
                <a:solidFill>
                  <a:srgbClr val="C00000"/>
                </a:solidFill>
              </a:rPr>
              <a:t>siRNA</a:t>
            </a:r>
            <a:r>
              <a:rPr lang="en-US" sz="2800" u="sng" dirty="0" smtClean="0">
                <a:solidFill>
                  <a:srgbClr val="C00000"/>
                </a:solidFill>
              </a:rPr>
              <a:t>)</a:t>
            </a:r>
            <a:r>
              <a:rPr lang="en-US" sz="2800" dirty="0" smtClean="0"/>
              <a:t>. </a:t>
            </a:r>
          </a:p>
          <a:p>
            <a:pPr algn="just"/>
            <a:r>
              <a:rPr lang="en-US" sz="2800" dirty="0" smtClean="0"/>
              <a:t>These RNA pairs bind to the cellular enzyme called </a:t>
            </a:r>
            <a:r>
              <a:rPr lang="en-US" sz="2800" u="sng" dirty="0" smtClean="0">
                <a:solidFill>
                  <a:srgbClr val="C00000"/>
                </a:solidFill>
              </a:rPr>
              <a:t>RNA-induced silencing complex (RISC) </a:t>
            </a:r>
            <a:r>
              <a:rPr lang="en-US" sz="2800" dirty="0" smtClean="0"/>
              <a:t>that uses one strand of the </a:t>
            </a:r>
            <a:r>
              <a:rPr lang="en-US" sz="2800" dirty="0" err="1" smtClean="0"/>
              <a:t>siRNA</a:t>
            </a:r>
            <a:r>
              <a:rPr lang="en-US" sz="2800" dirty="0" smtClean="0"/>
              <a:t> to bind to single stranded RNA molecules (i.e. mRNA) of complementary sequence. </a:t>
            </a:r>
          </a:p>
          <a:p>
            <a:pPr algn="just"/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C00000"/>
                </a:solidFill>
              </a:rPr>
              <a:t>nuclease activity of RISC </a:t>
            </a:r>
            <a:r>
              <a:rPr lang="en-US" sz="2800" dirty="0" smtClean="0"/>
              <a:t>then degrades the mRNA, thus silencing expression of the mRNA.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79-5876-2-39-1-l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4953000" cy="688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na interfer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48768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304801"/>
            <a:ext cx="41148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</a:rPr>
              <a:t>SiRNA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Small interfering RNA) </a:t>
            </a:r>
          </a:p>
          <a:p>
            <a:pPr>
              <a:buFont typeface="Wingdings" pitchFamily="2" charset="2"/>
              <a:buChar char="Ø"/>
            </a:pPr>
            <a:r>
              <a:rPr lang="en-US" sz="2800" u="sng" dirty="0" smtClean="0"/>
              <a:t> </a:t>
            </a:r>
            <a:r>
              <a:rPr lang="en-US" sz="2800" u="sng" dirty="0" err="1" smtClean="0"/>
              <a:t>siRNA</a:t>
            </a:r>
            <a:r>
              <a:rPr lang="en-US" sz="2800" u="sng" dirty="0" smtClean="0"/>
              <a:t> </a:t>
            </a:r>
            <a:r>
              <a:rPr lang="en-US" sz="2800" dirty="0" smtClean="0"/>
              <a:t>are a class of 20-25 nucleotide-long double-stranded RNA molecules that play a variety of roles in biology.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In the RNA interference</a:t>
            </a:r>
          </a:p>
          <a:p>
            <a:r>
              <a:rPr lang="en-US" sz="2800" dirty="0" smtClean="0"/>
              <a:t>(</a:t>
            </a:r>
            <a:r>
              <a:rPr lang="en-US" sz="2800" dirty="0" err="1" smtClean="0"/>
              <a:t>RNAi</a:t>
            </a:r>
            <a:r>
              <a:rPr lang="en-US" sz="2800" dirty="0" smtClean="0"/>
              <a:t>) ,the </a:t>
            </a:r>
            <a:r>
              <a:rPr lang="en-US" sz="2800" dirty="0" err="1" smtClean="0"/>
              <a:t>siRNA</a:t>
            </a:r>
            <a:r>
              <a:rPr lang="en-US" sz="2800" dirty="0" smtClean="0"/>
              <a:t> interferes with the expression of a specific gene. </a:t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480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</a:rPr>
              <a:t>Dicer</a:t>
            </a:r>
            <a:endParaRPr lang="en-US" sz="2400" b="1" u="sng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Dicer is an </a:t>
            </a:r>
            <a:r>
              <a:rPr lang="en-US" sz="2400" u="sng" dirty="0" err="1" smtClean="0">
                <a:solidFill>
                  <a:srgbClr val="C00000"/>
                </a:solidFill>
              </a:rPr>
              <a:t>RNAse</a:t>
            </a:r>
            <a:r>
              <a:rPr lang="en-US" sz="2400" u="sng" dirty="0" smtClean="0">
                <a:solidFill>
                  <a:srgbClr val="C00000"/>
                </a:solidFill>
              </a:rPr>
              <a:t> III nuclease </a:t>
            </a:r>
            <a:r>
              <a:rPr lang="en-US" sz="2400" dirty="0" smtClean="0"/>
              <a:t>that cleaves </a:t>
            </a:r>
            <a:r>
              <a:rPr lang="en-US" sz="2400" u="sng" dirty="0" smtClean="0"/>
              <a:t>double-stranded RNA (</a:t>
            </a:r>
            <a:r>
              <a:rPr lang="en-US" sz="2400" u="sng" dirty="0" err="1" smtClean="0"/>
              <a:t>dsRNA</a:t>
            </a:r>
            <a:r>
              <a:rPr lang="en-US" sz="2400" u="sng" dirty="0" smtClean="0"/>
              <a:t>) into  </a:t>
            </a:r>
            <a:r>
              <a:rPr lang="en-US" sz="2400" u="sng" dirty="0" err="1" smtClean="0"/>
              <a:t>siRNA</a:t>
            </a:r>
            <a:r>
              <a:rPr lang="en-US" sz="2400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Dicer catalyzes the first step in the RNA interference pathway and initiates formation of the </a:t>
            </a:r>
            <a:r>
              <a:rPr lang="en-US" sz="2400" u="sng" dirty="0" smtClean="0">
                <a:solidFill>
                  <a:srgbClr val="002060"/>
                </a:solidFill>
                <a:hlinkClick r:id="rId2"/>
              </a:rPr>
              <a:t>RNA-induced silencing complex (RISC),</a:t>
            </a:r>
            <a:endParaRPr lang="en-US" sz="2400" u="sng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RISC</a:t>
            </a:r>
            <a:r>
              <a:rPr lang="en-US" sz="2400" dirty="0" smtClean="0"/>
              <a:t> is capable of degrading messenger RNA (mRNA) whose sequence is complementary to that of the </a:t>
            </a:r>
            <a:r>
              <a:rPr lang="en-US" sz="2400" dirty="0" err="1" smtClean="0"/>
              <a:t>siRNA</a:t>
            </a:r>
            <a:r>
              <a:rPr lang="en-US" sz="2400" dirty="0" smtClean="0"/>
              <a:t> guide strand.</a:t>
            </a:r>
            <a:endParaRPr lang="en-US" sz="2400" dirty="0"/>
          </a:p>
        </p:txBody>
      </p:sp>
      <p:pic>
        <p:nvPicPr>
          <p:cNvPr id="5122" name="Picture 2" descr="illust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0"/>
            <a:ext cx="3352800" cy="663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Applications of Biotechnology in Medicine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7772400" cy="4873752"/>
          </a:xfrm>
        </p:spPr>
        <p:txBody>
          <a:bodyPr/>
          <a:lstStyle/>
          <a:p>
            <a:pPr algn="just">
              <a:buNone/>
            </a:pPr>
            <a:r>
              <a:rPr lang="en-US" sz="3200" u="sng" dirty="0" smtClean="0">
                <a:solidFill>
                  <a:srgbClr val="0070C0"/>
                </a:solidFill>
              </a:rPr>
              <a:t>Genetically Engineered Insulin </a:t>
            </a:r>
          </a:p>
          <a:p>
            <a:pPr algn="just"/>
            <a:r>
              <a:rPr lang="en-US" dirty="0" smtClean="0"/>
              <a:t>Insulin used for diabetes was earlier extracted from pancreas of slaughtered cattle and pigs.</a:t>
            </a:r>
          </a:p>
          <a:p>
            <a:pPr algn="just"/>
            <a:r>
              <a:rPr lang="en-US" dirty="0" smtClean="0"/>
              <a:t>This insulin caused some patients to develop allergy or other type of reactions to foreign protein. </a:t>
            </a:r>
          </a:p>
          <a:p>
            <a:pPr algn="just"/>
            <a:r>
              <a:rPr lang="en-US" dirty="0" smtClean="0"/>
              <a:t>By genetic engineering, the hormone insulin can be cloned in large quantities by inserting the human insulin gene into the genetic makeup of </a:t>
            </a:r>
            <a:r>
              <a:rPr lang="en-US" i="1" dirty="0" smtClean="0">
                <a:solidFill>
                  <a:srgbClr val="C00000"/>
                </a:solidFill>
              </a:rPr>
              <a:t>Escherichia coli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bacteria.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u="sng" dirty="0" smtClean="0">
                <a:solidFill>
                  <a:srgbClr val="0070C0"/>
                </a:solidFill>
              </a:rPr>
              <a:t>Genetically Engineered Insulin </a:t>
            </a:r>
            <a:br>
              <a:rPr lang="en-US" sz="2800" u="sng" dirty="0" smtClean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001000" cy="5486400"/>
          </a:xfrm>
        </p:spPr>
        <p:txBody>
          <a:bodyPr>
            <a:noAutofit/>
          </a:bodyPr>
          <a:lstStyle/>
          <a:p>
            <a:pPr algn="just"/>
            <a:r>
              <a:rPr lang="en-US" dirty="0" smtClean="0"/>
              <a:t>Insulin consists of two short polypeptide chains: </a:t>
            </a:r>
            <a:r>
              <a:rPr lang="en-US" u="sng" dirty="0" smtClean="0">
                <a:solidFill>
                  <a:srgbClr val="C00000"/>
                </a:solidFill>
              </a:rPr>
              <a:t>Chain A and Chain B</a:t>
            </a:r>
            <a:r>
              <a:rPr lang="en-US" dirty="0" smtClean="0"/>
              <a:t>, linked by </a:t>
            </a:r>
            <a:r>
              <a:rPr lang="en-US" dirty="0" smtClean="0">
                <a:solidFill>
                  <a:srgbClr val="C00000"/>
                </a:solidFill>
              </a:rPr>
              <a:t>disulphide bridges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In humans, insulin is synthesized as a </a:t>
            </a:r>
            <a:r>
              <a:rPr lang="en-US" dirty="0" err="1" smtClean="0">
                <a:solidFill>
                  <a:srgbClr val="C00000"/>
                </a:solidFill>
              </a:rPr>
              <a:t>prohormone</a:t>
            </a:r>
            <a:r>
              <a:rPr lang="en-US" dirty="0" smtClean="0"/>
              <a:t> which contain an </a:t>
            </a:r>
            <a:r>
              <a:rPr lang="en-US" u="sng" dirty="0" smtClean="0">
                <a:solidFill>
                  <a:srgbClr val="C00000"/>
                </a:solidFill>
              </a:rPr>
              <a:t>extra chain C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This </a:t>
            </a:r>
            <a:r>
              <a:rPr lang="en-US" dirty="0" smtClean="0">
                <a:solidFill>
                  <a:srgbClr val="C00000"/>
                </a:solidFill>
              </a:rPr>
              <a:t>C peptide chain </a:t>
            </a:r>
            <a:r>
              <a:rPr lang="en-US" dirty="0" smtClean="0"/>
              <a:t>is removed during maturation.</a:t>
            </a:r>
          </a:p>
          <a:p>
            <a:pPr algn="just"/>
            <a:r>
              <a:rPr lang="en-US" dirty="0" smtClean="0"/>
              <a:t>In 1983, </a:t>
            </a:r>
            <a:r>
              <a:rPr lang="en-US" dirty="0" smtClean="0">
                <a:solidFill>
                  <a:srgbClr val="C00000"/>
                </a:solidFill>
              </a:rPr>
              <a:t>Eli Lily</a:t>
            </a:r>
            <a:r>
              <a:rPr lang="en-US" dirty="0" smtClean="0"/>
              <a:t>, an American company prepared two DNA sequences of Chain A &amp; B and introduced them in </a:t>
            </a:r>
            <a:r>
              <a:rPr lang="en-US" u="sng" dirty="0" smtClean="0"/>
              <a:t>plasmid of </a:t>
            </a:r>
            <a:r>
              <a:rPr lang="en-US" u="sng" dirty="0" err="1" smtClean="0"/>
              <a:t>E.coli</a:t>
            </a:r>
            <a:r>
              <a:rPr lang="en-US" u="sng" dirty="0" smtClean="0"/>
              <a:t> </a:t>
            </a:r>
            <a:r>
              <a:rPr lang="en-US" dirty="0" smtClean="0"/>
              <a:t>to produce insulin chains. </a:t>
            </a:r>
          </a:p>
          <a:p>
            <a:pPr algn="just"/>
            <a:r>
              <a:rPr lang="en-US" u="sng" dirty="0" smtClean="0">
                <a:solidFill>
                  <a:srgbClr val="C00000"/>
                </a:solidFill>
              </a:rPr>
              <a:t>Chains A and B </a:t>
            </a:r>
            <a:r>
              <a:rPr lang="en-US" dirty="0" smtClean="0"/>
              <a:t>were produced, extracted and combined by created </a:t>
            </a:r>
            <a:r>
              <a:rPr lang="en-US" dirty="0" smtClean="0">
                <a:solidFill>
                  <a:srgbClr val="C00000"/>
                </a:solidFill>
              </a:rPr>
              <a:t>disulphide bonds </a:t>
            </a:r>
            <a:r>
              <a:rPr lang="en-US" dirty="0" smtClean="0"/>
              <a:t>to form human insulin known as </a:t>
            </a:r>
            <a:r>
              <a:rPr lang="en-US" dirty="0" smtClean="0">
                <a:solidFill>
                  <a:srgbClr val="FF0000"/>
                </a:solidFill>
              </a:rPr>
              <a:t>HUMALIN.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1"/>
            <a:ext cx="3733800" cy="68579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1800" dirty="0" smtClean="0"/>
              <a:t>Stage 1</a:t>
            </a:r>
          </a:p>
          <a:p>
            <a:pPr marL="0" indent="0">
              <a:buNone/>
            </a:pPr>
            <a:r>
              <a:rPr lang="en-GB" sz="1800" dirty="0" smtClean="0"/>
              <a:t>Gene transferred to </a:t>
            </a:r>
            <a:r>
              <a:rPr lang="en-GB" sz="1800" i="1" dirty="0" err="1" smtClean="0"/>
              <a:t>Agrobacterium</a:t>
            </a:r>
            <a:endParaRPr lang="en-GB" sz="1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19400" y="914400"/>
            <a:ext cx="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1219200"/>
            <a:ext cx="44958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Stage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Agrobacterium</a:t>
            </a:r>
            <a:r>
              <a:rPr kumimoji="0" lang="en-GB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cultured</a:t>
            </a:r>
            <a:r>
              <a:rPr kumimoji="0" lang="en-GB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growth medium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2209800"/>
            <a:ext cx="48006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Stage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Discs of plant tissue  placed on bacterial  culture</a:t>
            </a:r>
            <a:endParaRPr kumimoji="0" lang="en-GB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3276600"/>
            <a:ext cx="46482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Stage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Discs transferred to growth medium containing an antibiotic that usually kills plant cells</a:t>
            </a:r>
            <a:endParaRPr kumimoji="0" lang="en-GB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4648200"/>
            <a:ext cx="4648200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Stage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surviving discs transferred to medium that stimulates plant  cells to divide by mitosis, forming a </a:t>
            </a:r>
            <a:r>
              <a:rPr kumimoji="0" lang="en-GB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n-lt"/>
                <a:ea typeface="+mn-ea"/>
                <a:cs typeface="+mn-cs"/>
              </a:rPr>
              <a:t>callus</a:t>
            </a:r>
            <a:endParaRPr kumimoji="0" lang="en-GB" sz="20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410200" y="5181600"/>
            <a:ext cx="3505200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Stage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Calluses divided into many pieces and transferred to a growth medium that causes a new plant to grow from each piece</a:t>
            </a:r>
            <a:endParaRPr kumimoji="0" lang="en-GB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8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37433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>
            <a:off x="2895600" y="1905000"/>
            <a:ext cx="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95600" y="2971800"/>
            <a:ext cx="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95600" y="4343400"/>
            <a:ext cx="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953000" y="5410200"/>
            <a:ext cx="457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nsulin_1_clip_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981" y="304800"/>
            <a:ext cx="73660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iosynthesis-of-insu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63246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</a:rPr>
              <a:t>Gene Therapy</a:t>
            </a:r>
            <a:br>
              <a:rPr lang="en-US" sz="3600" b="1" u="sng" dirty="0" smtClean="0">
                <a:solidFill>
                  <a:srgbClr val="0070C0"/>
                </a:solidFill>
              </a:rPr>
            </a:br>
            <a:endParaRPr lang="en-US" sz="3600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8382000" cy="5257800"/>
          </a:xfrm>
        </p:spPr>
        <p:txBody>
          <a:bodyPr>
            <a:noAutofit/>
          </a:bodyPr>
          <a:lstStyle/>
          <a:p>
            <a:pPr algn="just"/>
            <a:r>
              <a:rPr lang="en-US" dirty="0" smtClean="0"/>
              <a:t>It means to replace a faulty gene by a normal healthy functional gene. </a:t>
            </a:r>
          </a:p>
          <a:p>
            <a:pPr algn="just"/>
            <a:r>
              <a:rPr lang="en-US" b="1" dirty="0" smtClean="0"/>
              <a:t>Example: </a:t>
            </a:r>
            <a:r>
              <a:rPr lang="en-US" b="1" u="sng" dirty="0" smtClean="0">
                <a:solidFill>
                  <a:srgbClr val="C00000"/>
                </a:solidFill>
              </a:rPr>
              <a:t>ADA - Adenosine Deaminase Deficiency Gene Therapy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- In1990, the first trial of actual gene therapy was conducted in USA. </a:t>
            </a:r>
          </a:p>
          <a:p>
            <a:pPr algn="just"/>
            <a:r>
              <a:rPr lang="en-US" dirty="0" smtClean="0"/>
              <a:t>A little (4 years old)' girl suffering with </a:t>
            </a:r>
            <a:r>
              <a:rPr lang="en-US" u="sng" dirty="0" smtClean="0">
                <a:solidFill>
                  <a:srgbClr val="C00000"/>
                </a:solidFill>
              </a:rPr>
              <a:t>adenosine </a:t>
            </a:r>
            <a:r>
              <a:rPr lang="en-US" u="sng" dirty="0" err="1" smtClean="0">
                <a:solidFill>
                  <a:srgbClr val="C00000"/>
                </a:solidFill>
              </a:rPr>
              <a:t>deaminase</a:t>
            </a:r>
            <a:r>
              <a:rPr lang="en-US" u="sng" dirty="0" smtClean="0">
                <a:solidFill>
                  <a:srgbClr val="C00000"/>
                </a:solidFill>
              </a:rPr>
              <a:t> deficiency (ADA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, a lethal disorder, was given genetically modified lymphocytes bearing the ADA gene .</a:t>
            </a:r>
          </a:p>
          <a:p>
            <a:pPr algn="just"/>
            <a:r>
              <a:rPr lang="en-US" dirty="0" smtClean="0"/>
              <a:t>This disease is caused due to deletion of the gene for the enzyme </a:t>
            </a:r>
            <a:r>
              <a:rPr lang="en-US" dirty="0" smtClean="0">
                <a:solidFill>
                  <a:srgbClr val="C00000"/>
                </a:solidFill>
              </a:rPr>
              <a:t>adenosine </a:t>
            </a:r>
            <a:r>
              <a:rPr lang="en-US" dirty="0" err="1" smtClean="0">
                <a:solidFill>
                  <a:srgbClr val="C00000"/>
                </a:solidFill>
              </a:rPr>
              <a:t>deaminase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(ADA). </a:t>
            </a:r>
          </a:p>
          <a:p>
            <a:pPr algn="just"/>
            <a:r>
              <a:rPr lang="en-US" dirty="0" smtClean="0"/>
              <a:t>This enzyme is necessary for the immune system to function properly.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655638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Gene Therapy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solidFill>
                  <a:srgbClr val="C00000"/>
                </a:solidFill>
              </a:rPr>
              <a:t>ADA deficiency </a:t>
            </a:r>
            <a:r>
              <a:rPr lang="en-US" dirty="0" smtClean="0"/>
              <a:t>can be cured by:  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  Bone Marrow Transplantation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  Enzyme Replacement Therapy</a:t>
            </a:r>
          </a:p>
          <a:p>
            <a:pPr algn="just">
              <a:buNone/>
            </a:pPr>
            <a:r>
              <a:rPr lang="en-US" dirty="0" smtClean="0"/>
              <a:t>	But they are not completely curative.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</a:rPr>
              <a:t>In gene therapy</a:t>
            </a:r>
            <a:r>
              <a:rPr lang="en-US" dirty="0" smtClean="0"/>
              <a:t>, lymphocytes are extracted from the blood of the patient. </a:t>
            </a:r>
          </a:p>
          <a:p>
            <a:pPr algn="just"/>
            <a:r>
              <a:rPr lang="en-US" dirty="0" smtClean="0"/>
              <a:t>A good copy of the human gene encoding ADA enzyme is introduced into these cells using a retroviral vector. </a:t>
            </a:r>
          </a:p>
          <a:p>
            <a:pPr algn="just"/>
            <a:r>
              <a:rPr lang="en-US" dirty="0" smtClean="0"/>
              <a:t>The cells thus treated are then re-injected to the patients.</a:t>
            </a:r>
          </a:p>
          <a:p>
            <a:pPr algn="just"/>
            <a:r>
              <a:rPr lang="en-US" dirty="0" smtClean="0"/>
              <a:t>Lymphocytes now produced have a fully functional ADA gene and they produce ADA to help the patients immune system.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b="5882"/>
          <a:stretch>
            <a:fillRect/>
          </a:stretch>
        </p:blipFill>
        <p:spPr bwMode="auto">
          <a:xfrm>
            <a:off x="304800" y="228600"/>
            <a:ext cx="8382000" cy="605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S</a:t>
            </a:r>
            <a:r>
              <a:rPr lang="en-GB" sz="3600" dirty="0" smtClean="0"/>
              <a:t>evere </a:t>
            </a:r>
            <a:r>
              <a:rPr lang="en-GB" sz="3600" dirty="0" smtClean="0">
                <a:solidFill>
                  <a:srgbClr val="C00000"/>
                </a:solidFill>
              </a:rPr>
              <a:t>c</a:t>
            </a:r>
            <a:r>
              <a:rPr lang="en-GB" sz="3600" dirty="0" smtClean="0"/>
              <a:t>ombined </a:t>
            </a:r>
            <a:r>
              <a:rPr lang="en-GB" sz="3600" dirty="0" smtClean="0">
                <a:solidFill>
                  <a:srgbClr val="C00000"/>
                </a:solidFill>
              </a:rPr>
              <a:t>i</a:t>
            </a:r>
            <a:r>
              <a:rPr lang="en-GB" sz="3600" dirty="0" smtClean="0"/>
              <a:t>mmuno</a:t>
            </a:r>
            <a:r>
              <a:rPr lang="en-GB" sz="3600" dirty="0" smtClean="0">
                <a:solidFill>
                  <a:srgbClr val="C00000"/>
                </a:solidFill>
              </a:rPr>
              <a:t>d</a:t>
            </a:r>
            <a:r>
              <a:rPr lang="en-GB" sz="3600" dirty="0" smtClean="0"/>
              <a:t>eficiency (</a:t>
            </a:r>
            <a:r>
              <a:rPr lang="en-GB" sz="3600" dirty="0" smtClean="0">
                <a:solidFill>
                  <a:srgbClr val="C00000"/>
                </a:solidFill>
              </a:rPr>
              <a:t>SCID</a:t>
            </a:r>
            <a:r>
              <a:rPr lang="en-GB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1143000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I</a:t>
            </a:r>
            <a:r>
              <a:rPr lang="en-GB" dirty="0" smtClean="0"/>
              <a:t>s </a:t>
            </a:r>
            <a:r>
              <a:rPr lang="en-GB" dirty="0" smtClean="0"/>
              <a:t>a rare disorder in which a child </a:t>
            </a:r>
            <a:r>
              <a:rPr lang="en-GB" dirty="0" smtClean="0">
                <a:solidFill>
                  <a:srgbClr val="C00000"/>
                </a:solidFill>
              </a:rPr>
              <a:t>fails to develop an immune system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06498" name="Picture 2" descr="http://ts1.mm.bing.net/th?&amp;id=HN.608026284184768058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1721" y="4099034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372302"/>
            <a:ext cx="5334000" cy="210469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q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§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U</a:t>
            </a:r>
            <a:r>
              <a:rPr lang="en-GB" dirty="0" smtClean="0"/>
              <a:t>nless </a:t>
            </a:r>
            <a:r>
              <a:rPr lang="en-GB" dirty="0" smtClean="0"/>
              <a:t>the genetic defect is corrected the child will die of </a:t>
            </a:r>
            <a:r>
              <a:rPr lang="en-GB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opportunistic infections </a:t>
            </a:r>
            <a:r>
              <a:rPr lang="en-GB" dirty="0" smtClean="0"/>
              <a:t>before its first or second birthday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498834"/>
            <a:ext cx="85344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q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§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</a:t>
            </a:r>
            <a:r>
              <a:rPr lang="en-GB" dirty="0" smtClean="0"/>
              <a:t>en </a:t>
            </a:r>
            <a:r>
              <a:rPr lang="en-GB" dirty="0" smtClean="0"/>
              <a:t>known forms of SCID:</a:t>
            </a:r>
          </a:p>
          <a:p>
            <a:pPr marL="806450">
              <a:buFont typeface="Wingdings" pitchFamily="2" charset="2"/>
              <a:buChar char="§"/>
            </a:pPr>
            <a:r>
              <a:rPr lang="en-GB" dirty="0" smtClean="0"/>
              <a:t>O</a:t>
            </a:r>
            <a:r>
              <a:rPr lang="en-GB" dirty="0" smtClean="0"/>
              <a:t>ne </a:t>
            </a:r>
            <a:r>
              <a:rPr lang="en-GB" dirty="0" smtClean="0"/>
              <a:t>form is due to a mutation in a gene located on the X chromosome - affects mostly boys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12015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3"/>
          </a:xfrm>
        </p:spPr>
        <p:txBody>
          <a:bodyPr>
            <a:normAutofit/>
          </a:bodyPr>
          <a:lstStyle/>
          <a:p>
            <a:pPr lvl="0" algn="just"/>
            <a:r>
              <a:rPr lang="en-GB" dirty="0" smtClean="0">
                <a:solidFill>
                  <a:srgbClr val="C00000"/>
                </a:solidFill>
              </a:rPr>
              <a:t>Incidence of X-linked SCID: </a:t>
            </a:r>
            <a:r>
              <a:rPr lang="en-GB" dirty="0" smtClean="0"/>
              <a:t> </a:t>
            </a:r>
          </a:p>
          <a:p>
            <a:pPr marL="890588" lvl="0" algn="just">
              <a:buFont typeface="Wingdings" pitchFamily="2" charset="2"/>
              <a:buChar char="§"/>
            </a:pPr>
            <a:r>
              <a:rPr lang="en-GB" dirty="0" smtClean="0"/>
              <a:t>1 in 50, 000 to 1 in 100, 000</a:t>
            </a:r>
            <a:r>
              <a:rPr lang="en-GB" i="1" dirty="0" smtClean="0"/>
              <a:t> </a:t>
            </a:r>
          </a:p>
          <a:p>
            <a:pPr lvl="0" algn="just">
              <a:buNone/>
            </a:pPr>
            <a:endParaRPr lang="en-US" dirty="0" smtClean="0"/>
          </a:p>
          <a:p>
            <a:pPr lvl="0" algn="just"/>
            <a:r>
              <a:rPr lang="en-GB" dirty="0" smtClean="0">
                <a:solidFill>
                  <a:srgbClr val="C00000"/>
                </a:solidFill>
              </a:rPr>
              <a:t>Diagnosis of X-SCID:</a:t>
            </a:r>
          </a:p>
          <a:p>
            <a:pPr marL="890588" lvl="0" algn="just">
              <a:buFont typeface="Wingdings" pitchFamily="2" charset="2"/>
              <a:buChar char="§"/>
            </a:pPr>
            <a:r>
              <a:rPr lang="en-GB" dirty="0" smtClean="0"/>
              <a:t>individuals with X-SCID will contain:</a:t>
            </a:r>
          </a:p>
          <a:p>
            <a:pPr marL="1520825" lvl="0" algn="just" defTabSz="1619250">
              <a:buFont typeface="Wingdings" pitchFamily="2" charset="2"/>
              <a:buChar char="Ø"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unusually small amounts of T-cells</a:t>
            </a:r>
          </a:p>
          <a:p>
            <a:pPr marL="1520825" lvl="0" algn="just" defTabSz="1619250">
              <a:buFont typeface="Wingdings" pitchFamily="2" charset="2"/>
              <a:buChar char="Ø"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non-functional B-cells</a:t>
            </a:r>
            <a:endParaRPr lang="en-US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520825" lvl="0" algn="just" defTabSz="1619250">
              <a:buFont typeface="Wingdings" pitchFamily="2" charset="2"/>
              <a:buChar char="Ø"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no natural killer cells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en-GB" dirty="0" smtClean="0"/>
              <a:t> </a:t>
            </a:r>
            <a:endParaRPr lang="en-US" dirty="0" smtClean="0"/>
          </a:p>
          <a:p>
            <a:pPr algn="just">
              <a:buNone/>
            </a:pPr>
            <a:endParaRPr lang="en-US" dirty="0"/>
          </a:p>
        </p:txBody>
      </p:sp>
      <p:pic>
        <p:nvPicPr>
          <p:cNvPr id="104452" name="Picture 4" descr="http://1.bp.blogspot.com/_OzvcrAhJAh8/TCDWY0JfR3I/AAAAAAAABSw/GGE9rNrz7ow/s400/david-vetter-bubble-boy-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152900"/>
            <a:ext cx="36004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14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3810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GB" u="sng" dirty="0" smtClean="0">
                <a:solidFill>
                  <a:srgbClr val="C00000"/>
                </a:solidFill>
              </a:rPr>
              <a:t>Treatment</a:t>
            </a:r>
            <a:r>
              <a:rPr lang="en-GB" dirty="0" smtClean="0">
                <a:solidFill>
                  <a:srgbClr val="C00000"/>
                </a:solidFill>
              </a:rPr>
              <a:t>:</a:t>
            </a:r>
            <a:r>
              <a:rPr lang="en-GB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709" y="838200"/>
            <a:ext cx="8324194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q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§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0012" indent="0">
              <a:lnSpc>
                <a:spcPct val="110000"/>
              </a:lnSpc>
              <a:spcBef>
                <a:spcPts val="0"/>
              </a:spcBef>
              <a:buNone/>
              <a:tabLst>
                <a:tab pos="536575" algn="l"/>
              </a:tabLst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	bone marrow or stem cell transplantation:</a:t>
            </a:r>
          </a:p>
          <a:p>
            <a:pPr marL="100012" indent="0">
              <a:lnSpc>
                <a:spcPct val="110000"/>
              </a:lnSpc>
              <a:spcBef>
                <a:spcPts val="0"/>
              </a:spcBef>
              <a:buNone/>
              <a:tabLst>
                <a:tab pos="536575" algn="l"/>
              </a:tabLs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/>
              <a:t>the </a:t>
            </a:r>
            <a:r>
              <a:rPr lang="en-US" dirty="0"/>
              <a:t>conventional </a:t>
            </a:r>
            <a:r>
              <a:rPr lang="en-US" dirty="0" smtClean="0"/>
              <a:t>treatment has: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2329354"/>
            <a:ext cx="8305799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q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§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457200">
              <a:buFont typeface="Wingdings" panose="05000000000000000000" pitchFamily="2" charset="2"/>
              <a:buChar char="Ø"/>
            </a:pPr>
            <a:r>
              <a:rPr lang="en-US" sz="3000" dirty="0" smtClean="0"/>
              <a:t>E</a:t>
            </a:r>
            <a:r>
              <a:rPr lang="en-US" sz="3000" dirty="0" smtClean="0"/>
              <a:t>xcellent </a:t>
            </a:r>
            <a:r>
              <a:rPr lang="en-US" sz="3000" dirty="0" smtClean="0"/>
              <a:t>results with a full matched donor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847" y="2819400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q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§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1825" indent="-514350">
              <a:buFont typeface="Wingdings" panose="05000000000000000000" pitchFamily="2" charset="2"/>
              <a:buChar char="Ø"/>
            </a:pPr>
            <a:r>
              <a:rPr lang="en-US" sz="2800" dirty="0" smtClean="0"/>
              <a:t>less satisfactory results with a poorer match:</a:t>
            </a:r>
          </a:p>
          <a:p>
            <a:pPr marL="631825" indent="-514350">
              <a:buAutoNum type="alphaLcParenR"/>
            </a:pPr>
            <a:r>
              <a:rPr lang="en-US" sz="2800" dirty="0" smtClean="0"/>
              <a:t>1/3 of X-SCID patients will have a fully matched donor</a:t>
            </a:r>
          </a:p>
          <a:p>
            <a:pPr marL="631825" indent="-514350">
              <a:buAutoNum type="alphaLcParenR"/>
            </a:pPr>
            <a:r>
              <a:rPr lang="en-US" sz="2800" dirty="0" smtClean="0"/>
              <a:t>transplantation involves powerful chemotherapy </a:t>
            </a:r>
          </a:p>
          <a:p>
            <a:pPr marL="631825" indent="-514350">
              <a:buAutoNum type="alphaLcParenR"/>
            </a:pPr>
            <a:r>
              <a:rPr lang="en-US" sz="2800" dirty="0" smtClean="0"/>
              <a:t>up to 20% of children transplanted with a less than full match die</a:t>
            </a:r>
          </a:p>
        </p:txBody>
      </p:sp>
    </p:spTree>
    <p:extLst>
      <p:ext uri="{BB962C8B-B14F-4D97-AF65-F5344CB8AC3E}">
        <p14:creationId xmlns:p14="http://schemas.microsoft.com/office/powerpoint/2010/main" xmlns="" val="32661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950660"/>
            <a:ext cx="7848600" cy="2773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q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§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>
              <a:buFont typeface="Wingdings" pitchFamily="2" charset="2"/>
              <a:buNone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gene therapy</a:t>
            </a:r>
          </a:p>
          <a:p>
            <a:pPr marL="636588">
              <a:spcBef>
                <a:spcPts val="0"/>
              </a:spcBef>
              <a:buFont typeface="Wingdings" pitchFamily="2" charset="2"/>
              <a:buChar char="Ø"/>
            </a:pPr>
            <a:r>
              <a:rPr lang="en-GB" dirty="0" smtClean="0"/>
              <a:t>a very small number of cases have been treated using gene therapy</a:t>
            </a:r>
          </a:p>
          <a:p>
            <a:pPr marL="636588">
              <a:spcBef>
                <a:spcPts val="0"/>
              </a:spcBef>
              <a:buFont typeface="Wingdings" pitchFamily="2" charset="2"/>
              <a:buChar char="Ø"/>
            </a:pPr>
            <a:r>
              <a:rPr lang="en-GB" dirty="0" smtClean="0">
                <a:solidFill>
                  <a:srgbClr val="800000"/>
                </a:solidFill>
              </a:rPr>
              <a:t>is experimental </a:t>
            </a:r>
          </a:p>
          <a:p>
            <a:pPr marL="636588">
              <a:spcBef>
                <a:spcPts val="0"/>
              </a:spcBef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only available in clinical trials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3628" y="381000"/>
            <a:ext cx="8216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algn="ctr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therapy </a:t>
            </a:r>
            <a:r>
              <a:rPr lang="en-US" sz="3200" b="1" dirty="0"/>
              <a:t>has therefore been a highly valuable treatment option for this group of children.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93834" y="4953000"/>
            <a:ext cx="8229600" cy="15239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gene therapy for X-SCID has been controversial since 2005</a:t>
            </a:r>
            <a:r>
              <a:rPr lang="en-US" dirty="0" smtClean="0"/>
              <a:t>, when 5/11 children in Europe got leukemia from the retrovirus used in experimental treatments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74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Bubble Baby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469" y="4114800"/>
            <a:ext cx="6785084" cy="1813106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David Vetter (1971 –1984) suffered from SCID.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 was forced to live in a sterile environment.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He died of cancer in 1984 after an unmatched bone marrow transplant from his sister.</a:t>
            </a:r>
          </a:p>
        </p:txBody>
      </p:sp>
      <p:pic>
        <p:nvPicPr>
          <p:cNvPr id="190466" name="Picture 2" descr="David Vetter, the Bubble Boy (18 pic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9585" y="811596"/>
            <a:ext cx="4482353" cy="3048000"/>
          </a:xfrm>
          <a:prstGeom prst="rect">
            <a:avLst/>
          </a:prstGeom>
          <a:noFill/>
        </p:spPr>
      </p:pic>
      <p:pic>
        <p:nvPicPr>
          <p:cNvPr id="190468" name="Picture 4" descr="David Vetter, the Bubble Boy (18 pics)"/>
          <p:cNvPicPr>
            <a:picLocks noChangeAspect="1" noChangeArrowheads="1"/>
          </p:cNvPicPr>
          <p:nvPr/>
        </p:nvPicPr>
        <p:blipFill>
          <a:blip r:embed="rId4" cstate="print"/>
          <a:srcRect l="3200" r="4000" b="4255"/>
          <a:stretch>
            <a:fillRect/>
          </a:stretch>
        </p:blipFill>
        <p:spPr bwMode="auto">
          <a:xfrm>
            <a:off x="591051" y="811596"/>
            <a:ext cx="3928534" cy="3048000"/>
          </a:xfrm>
          <a:prstGeom prst="rect">
            <a:avLst/>
          </a:prstGeom>
          <a:noFill/>
        </p:spPr>
      </p:pic>
      <p:pic>
        <p:nvPicPr>
          <p:cNvPr id="105474" name="Picture 2" descr="The Boy in the Plastic Bubble (1976) Pos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553" y="3833320"/>
            <a:ext cx="20383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57952" y="5943600"/>
            <a:ext cx="1976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1976 film based upon David’s life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2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http://upload.wikimedia.org/wikipedia/commons/thumb/1/18/Callus1.jpg/220px-Callus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57400"/>
            <a:ext cx="2590800" cy="17311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4114800"/>
            <a:ext cx="2895600" cy="1752600"/>
          </a:xfrm>
        </p:spPr>
        <p:txBody>
          <a:bodyPr>
            <a:noAutofit/>
          </a:bodyPr>
          <a:lstStyle/>
          <a:p>
            <a:pPr marL="0" indent="0" fontAlgn="t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Callus</a:t>
            </a:r>
            <a:r>
              <a:rPr lang="en-US" sz="2800" dirty="0" smtClean="0"/>
              <a:t> is a mass of undifferentiated cells derived from plant tissue</a:t>
            </a:r>
          </a:p>
        </p:txBody>
      </p:sp>
      <p:pic>
        <p:nvPicPr>
          <p:cNvPr id="6" name="Picture 6" descr="tissue culture organogenes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295400"/>
            <a:ext cx="5211607" cy="33528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038600" y="4800600"/>
            <a:ext cx="46482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mass of callus tissue is formed that is just starting to make new plantlets.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47" y="1071987"/>
            <a:ext cx="9021453" cy="575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GB" dirty="0" smtClean="0"/>
              <a:t>Gene Therapy: Ex vivo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498"/>
            <a:ext cx="2895600" cy="1066800"/>
          </a:xfrm>
        </p:spPr>
        <p:txBody>
          <a:bodyPr>
            <a:normAutofit fontScale="85000" lnSpcReduction="20000"/>
          </a:bodyPr>
          <a:lstStyle/>
          <a:p>
            <a:pPr marL="0" lvl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1. Blood stem cells are isolated</a:t>
            </a:r>
            <a:r>
              <a:rPr lang="en-US" sz="28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from the bone marrow.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03276" y="4125933"/>
            <a:ext cx="2438400" cy="1735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A copy of the normal allele is inserted into viral DNA.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q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46690" y="1219200"/>
            <a:ext cx="2895600" cy="1210072"/>
          </a:xfrm>
          <a:prstGeom prst="wedgeRoundRectCallout">
            <a:avLst>
              <a:gd name="adj1" fmla="val 9929"/>
              <a:gd name="adj2" fmla="val 11572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ular Callout 6"/>
          <p:cNvSpPr/>
          <p:nvPr/>
        </p:nvSpPr>
        <p:spPr>
          <a:xfrm>
            <a:off x="6477000" y="4114800"/>
            <a:ext cx="2438400" cy="1676400"/>
          </a:xfrm>
          <a:prstGeom prst="wedgeRoundRectCallout">
            <a:avLst>
              <a:gd name="adj1" fmla="val -62718"/>
              <a:gd name="adj2" fmla="val -1390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66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6635"/>
            <a:ext cx="8724965" cy="667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9393" y="381000"/>
            <a:ext cx="3657600" cy="137160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3. Isolated somatic cells are infected with the virus containing the normal allele. 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4724400"/>
            <a:ext cx="4695842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q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§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7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. Symptoms are relieved by expression of the normal allele. 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3522317"/>
            <a:ext cx="3505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q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§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. Cultured cells are injected into the patient. 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2209800"/>
            <a:ext cx="3905282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q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§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. Somatic cells containing the normal allele are cultured. </a:t>
            </a:r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29242" y="1447800"/>
            <a:ext cx="3457558" cy="1181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q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§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. The viral DNA carrying the normal allele is inserted into the patient’s somatic cell chromosome. </a:t>
            </a:r>
          </a:p>
          <a:p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57200" y="313928"/>
            <a:ext cx="3581400" cy="1362472"/>
          </a:xfrm>
          <a:prstGeom prst="wedgeRoundRectCallout">
            <a:avLst>
              <a:gd name="adj1" fmla="val 64074"/>
              <a:gd name="adj2" fmla="val -2628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ular Callout 10"/>
          <p:cNvSpPr/>
          <p:nvPr/>
        </p:nvSpPr>
        <p:spPr>
          <a:xfrm>
            <a:off x="5260772" y="1371600"/>
            <a:ext cx="3426027" cy="1210072"/>
          </a:xfrm>
          <a:prstGeom prst="wedgeRoundRectCallout">
            <a:avLst>
              <a:gd name="adj1" fmla="val -59557"/>
              <a:gd name="adj2" fmla="val 3364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ular Callout 11"/>
          <p:cNvSpPr/>
          <p:nvPr/>
        </p:nvSpPr>
        <p:spPr>
          <a:xfrm>
            <a:off x="549166" y="1990328"/>
            <a:ext cx="3489434" cy="1210072"/>
          </a:xfrm>
          <a:prstGeom prst="wedgeRoundRectCallout">
            <a:avLst>
              <a:gd name="adj1" fmla="val 55562"/>
              <a:gd name="adj2" fmla="val 7664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ular Callout 12"/>
          <p:cNvSpPr/>
          <p:nvPr/>
        </p:nvSpPr>
        <p:spPr>
          <a:xfrm>
            <a:off x="533400" y="3403384"/>
            <a:ext cx="2895600" cy="1210072"/>
          </a:xfrm>
          <a:prstGeom prst="wedgeRoundRectCallout">
            <a:avLst>
              <a:gd name="adj1" fmla="val 125900"/>
              <a:gd name="adj2" fmla="val 2583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280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543800" cy="579438"/>
          </a:xfrm>
        </p:spPr>
        <p:txBody>
          <a:bodyPr>
            <a:noAutofit/>
          </a:bodyPr>
          <a:lstStyle/>
          <a:p>
            <a:r>
              <a:rPr lang="en-US" sz="3600" u="sng" dirty="0" smtClean="0">
                <a:solidFill>
                  <a:srgbClr val="C00000"/>
                </a:solidFill>
              </a:rPr>
              <a:t>Molecular diagnosis </a:t>
            </a:r>
            <a:endParaRPr lang="en-US" sz="3600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7543800" cy="5254752"/>
          </a:xfrm>
        </p:spPr>
        <p:txBody>
          <a:bodyPr/>
          <a:lstStyle/>
          <a:p>
            <a:pPr algn="just"/>
            <a:r>
              <a:rPr lang="en-US" dirty="0" smtClean="0"/>
              <a:t>Using conventional methods of diagnosis (Serum and Urine analysis etc.) early detection is not possible.</a:t>
            </a:r>
          </a:p>
          <a:p>
            <a:pPr algn="just"/>
            <a:r>
              <a:rPr lang="en-US" dirty="0" smtClean="0"/>
              <a:t>Now-a-days, many techniques are used to diagnose the presence of pathogen at very early stage such as:-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Recombinant DNA Technology,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Polymerase Chain Reaction (PCR)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Enzyme Linked </a:t>
            </a:r>
            <a:r>
              <a:rPr lang="en-US" dirty="0" err="1" smtClean="0"/>
              <a:t>Immuno</a:t>
            </a:r>
            <a:r>
              <a:rPr lang="en-US" dirty="0" smtClean="0"/>
              <a:t> - Sorbent Assay (ELISA)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/>
          <a:lstStyle/>
          <a:p>
            <a:r>
              <a:rPr lang="en-US" dirty="0" smtClean="0"/>
              <a:t>Recombinant DNA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single stranded DNA or RNA, tagged with a radioactive molecule(probe) is allowed </a:t>
            </a:r>
            <a:r>
              <a:rPr lang="en-US" dirty="0" err="1" smtClean="0"/>
              <a:t>ot</a:t>
            </a:r>
            <a:r>
              <a:rPr lang="en-US" dirty="0" smtClean="0"/>
              <a:t> </a:t>
            </a:r>
            <a:r>
              <a:rPr lang="en-US" dirty="0" err="1" smtClean="0"/>
              <a:t>hybridise</a:t>
            </a:r>
            <a:r>
              <a:rPr lang="en-US" dirty="0" smtClean="0"/>
              <a:t> to its complementary DNA in a clone of cells followed by detection using autoradiography.</a:t>
            </a:r>
          </a:p>
          <a:p>
            <a:pPr algn="just"/>
            <a:r>
              <a:rPr lang="en-US" dirty="0" smtClean="0"/>
              <a:t>The clone having the mutated gene will hence not appear on the photographic film, because the probe will not have complimentary with the mutated gene.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Polymerase Chain Reaction (PCR)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Very low concentration of a bacteria or virus can be detected by amplification of their </a:t>
            </a:r>
            <a:r>
              <a:rPr lang="en-US" dirty="0" err="1" smtClean="0"/>
              <a:t>nuceic</a:t>
            </a:r>
            <a:r>
              <a:rPr lang="en-US" dirty="0" smtClean="0"/>
              <a:t> acid by PCR.</a:t>
            </a:r>
          </a:p>
          <a:p>
            <a:pPr algn="just"/>
            <a:r>
              <a:rPr lang="en-US" dirty="0" smtClean="0"/>
              <a:t>PCR can be used : </a:t>
            </a:r>
          </a:p>
          <a:p>
            <a:pPr algn="just">
              <a:buFont typeface="Wingdings 3" pitchFamily="18" charset="2"/>
              <a:buChar char=""/>
            </a:pPr>
            <a:r>
              <a:rPr lang="en-US" dirty="0" smtClean="0"/>
              <a:t>To detect HIV in suspected AIDS patients </a:t>
            </a:r>
          </a:p>
          <a:p>
            <a:pPr algn="just">
              <a:buFont typeface="Wingdings 3" pitchFamily="18" charset="2"/>
              <a:buChar char=""/>
            </a:pPr>
            <a:r>
              <a:rPr lang="en-US" dirty="0" smtClean="0"/>
              <a:t>To detect mutation in genes in cancer patients.</a:t>
            </a:r>
          </a:p>
          <a:p>
            <a:pPr algn="just">
              <a:buFont typeface="Wingdings 3" pitchFamily="18" charset="2"/>
              <a:buChar char=""/>
            </a:pPr>
            <a:r>
              <a:rPr lang="en-US" dirty="0" smtClean="0"/>
              <a:t>Other genetic disorders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of genetic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590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Environmental tolerance</a:t>
            </a:r>
          </a:p>
          <a:p>
            <a:pPr marL="890588" hangingPunct="0"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plants can be genetically modified to tolerate colder or warmer, drier or wetter conditions</a:t>
            </a:r>
          </a:p>
          <a:p>
            <a:pPr marL="1341438" defTabSz="1439863" hangingPunct="0">
              <a:buFont typeface="Wingdings" pitchFamily="2" charset="2"/>
              <a:buChar char="Ø"/>
            </a:pPr>
            <a:r>
              <a:rPr lang="en-GB" sz="2800" dirty="0" smtClean="0"/>
              <a:t>i.e.  plants can be grown in a wider range of countries than presently</a:t>
            </a:r>
            <a:endParaRPr lang="en-US" sz="2800" dirty="0" smtClean="0"/>
          </a:p>
          <a:p>
            <a:pPr marL="890588" hangingPunct="0">
              <a:buNone/>
            </a:pPr>
            <a:endParaRPr lang="en-GB" sz="2800" dirty="0" smtClean="0"/>
          </a:p>
        </p:txBody>
      </p:sp>
      <p:pic>
        <p:nvPicPr>
          <p:cNvPr id="122882" name="Picture 2" descr="http://trendsupdates.com/wp-content/uploads/2009/10/drought-resist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748278"/>
            <a:ext cx="4343400" cy="2881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0"/>
            <a:ext cx="7467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800000"/>
                </a:solidFill>
              </a:rPr>
              <a:t>What is the benefit of producing salt tolerant plants? 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Picture 4" descr="Life8e-Fig-16-20-0RL"/>
          <p:cNvPicPr>
            <a:picLocks noChangeAspect="1" noChangeArrowheads="1"/>
          </p:cNvPicPr>
          <p:nvPr/>
        </p:nvPicPr>
        <p:blipFill>
          <a:blip r:embed="rId3" cstate="print"/>
          <a:srcRect b="5952"/>
          <a:stretch>
            <a:fillRect/>
          </a:stretch>
        </p:blipFill>
        <p:spPr bwMode="auto">
          <a:xfrm>
            <a:off x="271462" y="1681655"/>
            <a:ext cx="6705600" cy="4743077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414955"/>
            <a:ext cx="2971800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Salt tolerant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86200" y="2984938"/>
            <a:ext cx="2866697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Natural plant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4450" name="Picture 2" descr="http://www.learner.org/courses/envsci/visual/img_med/california_fiel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8841" y="940379"/>
            <a:ext cx="4116442" cy="20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50" name="Object 2"/>
          <p:cNvGraphicFramePr>
            <a:graphicFrameLocks noChangeAspect="1"/>
          </p:cNvGraphicFramePr>
          <p:nvPr/>
        </p:nvGraphicFramePr>
        <p:xfrm>
          <a:off x="3581400" y="0"/>
          <a:ext cx="5562600" cy="6858000"/>
        </p:xfrm>
        <a:graphic>
          <a:graphicData uri="http://schemas.openxmlformats.org/presentationml/2006/ole">
            <p:oleObj spid="_x0000_s2050" name="Image" r:id="rId4" imgW="3240381" imgH="4574656" progId="">
              <p:embed/>
            </p:oleObj>
          </a:graphicData>
        </a:graphic>
      </p:graphicFrame>
      <p:sp>
        <p:nvSpPr>
          <p:cNvPr id="2068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38200"/>
            <a:ext cx="2971800" cy="2819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GM cotton Plant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having a gene for herbicide resistance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381000" y="4038600"/>
            <a:ext cx="2971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charset="0"/>
              </a:rPr>
              <a:t>Both </a:t>
            </a:r>
            <a:r>
              <a:rPr lang="en-US" sz="2800" b="1" dirty="0">
                <a:latin typeface="Arial" charset="0"/>
              </a:rPr>
              <a:t>had been sprayed with a </a:t>
            </a:r>
            <a:r>
              <a:rPr lang="en-US" sz="2800" b="1" dirty="0" err="1">
                <a:latin typeface="Arial" charset="0"/>
              </a:rPr>
              <a:t>weedkiller</a:t>
            </a:r>
            <a:r>
              <a:rPr lang="en-US" sz="2800" b="1" dirty="0">
                <a:latin typeface="Arial" charset="0"/>
              </a:rPr>
              <a:t> </a:t>
            </a:r>
          </a:p>
        </p:txBody>
      </p:sp>
      <p:sp>
        <p:nvSpPr>
          <p:cNvPr id="5" name="Curved Down Arrow 4"/>
          <p:cNvSpPr/>
          <p:nvPr/>
        </p:nvSpPr>
        <p:spPr>
          <a:xfrm>
            <a:off x="2286000" y="228600"/>
            <a:ext cx="3962400" cy="762000"/>
          </a:xfrm>
          <a:prstGeom prst="curved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7467600" cy="1143000"/>
          </a:xfrm>
        </p:spPr>
        <p:txBody>
          <a:bodyPr/>
          <a:lstStyle/>
          <a:p>
            <a:r>
              <a:rPr lang="en-GB" dirty="0" smtClean="0"/>
              <a:t>Advantages of genetic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21335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Longer shelf life</a:t>
            </a:r>
          </a:p>
          <a:p>
            <a:pPr marL="98425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currently many foods have a limited shelf life</a:t>
            </a:r>
          </a:p>
          <a:p>
            <a:pPr marL="1341438">
              <a:buFont typeface="Wingdings" pitchFamily="2" charset="2"/>
              <a:buChar char="Ø"/>
            </a:pPr>
            <a:r>
              <a:rPr lang="en-US" sz="2800" dirty="0" smtClean="0"/>
              <a:t>this means that they cannot be transported easily to distant markets</a:t>
            </a:r>
          </a:p>
        </p:txBody>
      </p:sp>
      <p:pic>
        <p:nvPicPr>
          <p:cNvPr id="183298" name="Picture 2" descr="http://www.telegraphindia.com/1100202/images/2zztom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986132"/>
            <a:ext cx="4766847" cy="3551301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114800"/>
            <a:ext cx="3352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54013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 has the potential to increase the shelf life of foods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of genetic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743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Better </a:t>
            </a:r>
            <a:r>
              <a:rPr lang="en-US" dirty="0" err="1" smtClean="0">
                <a:solidFill>
                  <a:srgbClr val="C00000"/>
                </a:solidFill>
              </a:rPr>
              <a:t>colour</a:t>
            </a:r>
            <a:r>
              <a:rPr lang="en-US" dirty="0" smtClean="0">
                <a:solidFill>
                  <a:srgbClr val="C00000"/>
                </a:solidFill>
              </a:rPr>
              <a:t> or taste</a:t>
            </a:r>
          </a:p>
          <a:p>
            <a:pPr marL="1247775">
              <a:buFont typeface="Wingdings" pitchFamily="2" charset="2"/>
              <a:buChar char="§"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 has the potential to increase the range of colours found currently in flowers or enhance the taste of foods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182274" name="Picture 2" descr="http://wallpapers99.com/images/wallpaper/800x600/7%20Blue%20Roses_7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429000"/>
            <a:ext cx="4368800" cy="32766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267200"/>
            <a:ext cx="3048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e.g. blue roses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§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2209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000" dirty="0" smtClean="0"/>
              <a:t>a) In stage 2, explain why the bacteria are cultured before the plant tissue is added. (1)</a:t>
            </a:r>
          </a:p>
          <a:p>
            <a:pPr>
              <a:buNone/>
            </a:pPr>
            <a:r>
              <a:rPr lang="en-US" sz="4000" i="1" dirty="0" smtClean="0"/>
              <a:t>	</a:t>
            </a:r>
            <a:r>
              <a:rPr lang="en-US" sz="4000" i="1" dirty="0" smtClean="0">
                <a:solidFill>
                  <a:srgbClr val="C00000"/>
                </a:solidFill>
              </a:rPr>
              <a:t>To give time for bacteria to reproduce and be present in large numbers to infect plant cells.</a:t>
            </a:r>
            <a:endParaRPr lang="en-US" sz="4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4000" i="1" dirty="0" smtClean="0"/>
              <a:t> </a:t>
            </a:r>
            <a:endParaRPr lang="en-US" sz="4000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362199"/>
            <a:ext cx="2971800" cy="406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276600"/>
            <a:ext cx="4495800" cy="1066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Stage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Agrobacterium</a:t>
            </a:r>
            <a:r>
              <a:rPr kumimoji="0" lang="en-GB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cultured</a:t>
            </a:r>
            <a:r>
              <a:rPr kumimoji="0" lang="en-GB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growth medium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4724400"/>
            <a:ext cx="4800600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Stage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sz="2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Discs of plant tissue  placed on bacterial  culture</a:t>
            </a:r>
            <a:endParaRPr kumimoji="0" lang="en-GB" sz="22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43200" y="4419600"/>
            <a:ext cx="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153400" cy="5562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Scientists have come up with a blue strawberry by splicing them with fish genes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S</a:t>
            </a:r>
            <a:r>
              <a:rPr lang="en-US" sz="2800" dirty="0" smtClean="0"/>
              <a:t>cientists </a:t>
            </a:r>
            <a:r>
              <a:rPr lang="en-US" sz="2800" dirty="0"/>
              <a:t>are genetically modifying strawberries in order to allow them </a:t>
            </a:r>
            <a:r>
              <a:rPr lang="en-US" sz="2800" dirty="0">
                <a:solidFill>
                  <a:srgbClr val="C00000"/>
                </a:solidFill>
              </a:rPr>
              <a:t>to resist freezing temperatures better 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just"/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blue </a:t>
            </a:r>
            <a:r>
              <a:rPr lang="en-US" sz="2800" dirty="0" err="1" smtClean="0"/>
              <a:t>colour</a:t>
            </a:r>
            <a:r>
              <a:rPr lang="en-US" sz="2800" dirty="0" smtClean="0"/>
              <a:t> was </a:t>
            </a:r>
            <a:r>
              <a:rPr lang="en-US" sz="2800" dirty="0"/>
              <a:t>purely </a:t>
            </a:r>
            <a:r>
              <a:rPr lang="en-US" sz="2800" dirty="0" smtClean="0"/>
              <a:t>unintentional</a:t>
            </a:r>
          </a:p>
          <a:p>
            <a:pPr algn="just"/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/>
              <a:t>gene in "Artic Flounder Fish" </a:t>
            </a:r>
            <a:r>
              <a:rPr lang="en-US" sz="2800" dirty="0" smtClean="0"/>
              <a:t>that produces an 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antifreeze </a:t>
            </a:r>
            <a:r>
              <a:rPr lang="en-US" sz="2800" dirty="0" smtClean="0"/>
              <a:t>was inserted</a:t>
            </a:r>
          </a:p>
          <a:p>
            <a:pPr algn="just"/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 smtClean="0"/>
              <a:t>blue </a:t>
            </a:r>
            <a:r>
              <a:rPr lang="en-US" sz="2800" dirty="0"/>
              <a:t>fruit </a:t>
            </a:r>
            <a:r>
              <a:rPr lang="en-US" sz="2800" dirty="0" smtClean="0"/>
              <a:t>can </a:t>
            </a:r>
            <a:r>
              <a:rPr lang="en-US" sz="2800" dirty="0"/>
              <a:t>withstand very cold temperatures </a:t>
            </a:r>
            <a:br>
              <a:rPr lang="en-US" sz="2800" dirty="0"/>
            </a:br>
            <a:endParaRPr lang="en-GB" sz="2800" dirty="0"/>
          </a:p>
        </p:txBody>
      </p:sp>
      <p:pic>
        <p:nvPicPr>
          <p:cNvPr id="108546" name="Picture 2" descr="http://ts4.mm.bing.net/th?id=HN.608015714258258145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4428" y="4921468"/>
            <a:ext cx="2201916" cy="17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98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of genetic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733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Better handling characteristics</a:t>
            </a:r>
          </a:p>
          <a:p>
            <a:pPr marL="890588"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Foods transferred from producer to market are often damaged</a:t>
            </a:r>
          </a:p>
          <a:p>
            <a:pPr marL="1354138">
              <a:buFont typeface="Wingdings" pitchFamily="2" charset="2"/>
              <a:buChar char="Ø"/>
            </a:pPr>
            <a:r>
              <a:rPr lang="en-GB" sz="2800" dirty="0" smtClean="0"/>
              <a:t>GE has the potential to produce foods that resist bruising when transported or resist “going brown” after being cut</a:t>
            </a:r>
          </a:p>
          <a:p>
            <a:pPr marL="1354138">
              <a:buFont typeface="Wingdings" pitchFamily="2" charset="2"/>
              <a:buChar char="Ø"/>
            </a:pPr>
            <a:r>
              <a:rPr lang="en-GB" sz="2800" dirty="0" smtClean="0"/>
              <a:t>e.g. GM tomatoes</a:t>
            </a:r>
            <a:endParaRPr lang="en-US" sz="2800" dirty="0" smtClean="0"/>
          </a:p>
          <a:p>
            <a:pPr marL="1247775">
              <a:buFont typeface="Wingdings" pitchFamily="2" charset="2"/>
              <a:buChar char="§"/>
            </a:pPr>
            <a:endParaRPr lang="en-GB" dirty="0" smtClean="0"/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115714" name="Picture 2" descr="http://www.lifesciencesfoundation.org/content/media/2011/10/28/1994_Flavr_Savr_sci-wikibook.bacs.uq.edu__-_edi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343400"/>
            <a:ext cx="3705225" cy="22479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83221" y="5257800"/>
            <a:ext cx="2362200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 smtClean="0"/>
              <a:t>Flavr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savr</a:t>
            </a:r>
            <a:r>
              <a:rPr lang="en-GB" sz="3200" b="1" dirty="0" smtClean="0"/>
              <a:t> tomato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pesticides led to loss of limbs in inf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-2345"/>
            <a:ext cx="7391400" cy="557197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5486400"/>
            <a:ext cx="8229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Baby suffers due to mother being exposed to pesticides. Pesticides led to loss of limbs in infant 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of genetic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971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Fewer chemical residues in food chain</a:t>
            </a:r>
          </a:p>
          <a:p>
            <a:pPr marL="1068388">
              <a:buFont typeface="Wingdings" pitchFamily="2" charset="2"/>
              <a:buChar char="§"/>
            </a:pPr>
            <a:r>
              <a:rPr lang="en-GB" sz="2800" dirty="0" smtClean="0"/>
              <a:t>as less pesticides are applied in fields with GE plants &amp; animals that are pest or disease resistant</a:t>
            </a:r>
            <a:endParaRPr lang="en-US" sz="2800" dirty="0" smtClean="0"/>
          </a:p>
          <a:p>
            <a:pPr marL="1247775">
              <a:buNone/>
            </a:pPr>
            <a:endParaRPr lang="en-GB" dirty="0" smtClean="0"/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6" name="Picture 6" descr="http://www.saunaray.com/images/uploads/image/Pestici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5260902" cy="35052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257800" y="3505200"/>
            <a:ext cx="3657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 the chemical residues in the food chain are reduced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4777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§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/>
          </a:bodyPr>
          <a:lstStyle/>
          <a:p>
            <a:pPr marL="0" indent="0" algn="just" fontAlgn="base" hangingPunct="0">
              <a:buNone/>
            </a:pPr>
            <a:r>
              <a:rPr lang="en-US" dirty="0" smtClean="0"/>
              <a:t>Read </a:t>
            </a:r>
            <a:r>
              <a:rPr lang="en-US" dirty="0"/>
              <a:t>through the following passage on gene technology (genetic engineering), then write on the lines the most appropriate word or words to complete the passage. </a:t>
            </a:r>
            <a:endParaRPr lang="ga-IE" dirty="0"/>
          </a:p>
          <a:p>
            <a:pPr marL="0" indent="0" algn="just">
              <a:buNone/>
            </a:pPr>
            <a:r>
              <a:rPr lang="en-US" dirty="0"/>
              <a:t> </a:t>
            </a:r>
            <a:endParaRPr lang="ga-IE" dirty="0"/>
          </a:p>
          <a:p>
            <a:pPr marL="0" indent="0" algn="just">
              <a:buNone/>
            </a:pPr>
            <a:r>
              <a:rPr lang="en-US" dirty="0"/>
              <a:t>The isolation of specific genes during a genetic engineering process involves forming eukaryotic DNA fragments. These fragments are formed using  </a:t>
            </a:r>
            <a:r>
              <a:rPr lang="en-US" dirty="0" smtClean="0"/>
              <a:t>___________ </a:t>
            </a:r>
            <a:r>
              <a:rPr lang="en-US" dirty="0"/>
              <a:t>enzymes which make staggered cuts in the DNA within specific base sequences. This leaves single-stranded ‘sticky ends’ at each end. The same enzyme is used to open up a circular loop of bacterial DNA which acts as a _____________ for the eukaryotic DNA.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048000"/>
            <a:ext cx="1703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>
                <a:solidFill>
                  <a:srgbClr val="C00000"/>
                </a:solidFill>
              </a:rPr>
              <a:t>restriction</a:t>
            </a:r>
            <a:endParaRPr lang="en-GB" sz="28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9034" y="4419600"/>
            <a:ext cx="1113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>
                <a:solidFill>
                  <a:srgbClr val="C00000"/>
                </a:solidFill>
              </a:rPr>
              <a:t>vector</a:t>
            </a:r>
            <a:endParaRPr lang="en-GB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0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/>
          </a:bodyPr>
          <a:lstStyle/>
          <a:p>
            <a:pPr marL="0" indent="0" fontAlgn="base" hangingPunct="0">
              <a:buNone/>
            </a:pPr>
            <a:r>
              <a:rPr lang="en-US" dirty="0" smtClean="0"/>
              <a:t>The </a:t>
            </a:r>
            <a:r>
              <a:rPr lang="en-US" dirty="0"/>
              <a:t>complementary sticky ends of the bacterial DNA are joined to the DNA fragment using another enzyme called </a:t>
            </a:r>
            <a:r>
              <a:rPr lang="en-US" dirty="0" smtClean="0"/>
              <a:t>___________. </a:t>
            </a:r>
            <a:r>
              <a:rPr lang="en-US" dirty="0"/>
              <a:t>DNA  fragments can also be made from </a:t>
            </a:r>
            <a:r>
              <a:rPr lang="en-US" dirty="0" smtClean="0"/>
              <a:t>_______ template</a:t>
            </a:r>
            <a:r>
              <a:rPr lang="en-US" dirty="0"/>
              <a:t>. Reverse transcriptase is used to produce a single strand of DNA and the enzyme </a:t>
            </a:r>
            <a:r>
              <a:rPr lang="en-US" dirty="0" smtClean="0"/>
              <a:t>_____________          catalyses </a:t>
            </a:r>
            <a:r>
              <a:rPr lang="en-US" dirty="0"/>
              <a:t>the formation of a double helix. Finally new DNA is introduced into host </a:t>
            </a:r>
            <a:r>
              <a:rPr lang="en-US" dirty="0" smtClean="0"/>
              <a:t>________      cells</a:t>
            </a:r>
            <a:r>
              <a:rPr lang="en-US" dirty="0"/>
              <a:t>. These can then be cloned on an industrial scale and large amounts of protein harvested. An example of a protein currently manufactured using this technique is </a:t>
            </a:r>
            <a:r>
              <a:rPr lang="en-US" dirty="0" smtClean="0"/>
              <a:t>_________________________.                                                                        </a:t>
            </a:r>
            <a:endParaRPr lang="ga-IE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990600"/>
            <a:ext cx="1818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>
                <a:solidFill>
                  <a:srgbClr val="C00000"/>
                </a:solidFill>
              </a:rPr>
              <a:t>DNA ligase</a:t>
            </a:r>
            <a:endParaRPr lang="en-GB" sz="28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>
                <a:solidFill>
                  <a:srgbClr val="C00000"/>
                </a:solidFill>
              </a:rPr>
              <a:t>mRNA</a:t>
            </a:r>
            <a:endParaRPr lang="en-GB" sz="28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662" y="2133600"/>
            <a:ext cx="2678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>
                <a:solidFill>
                  <a:srgbClr val="C00000"/>
                </a:solidFill>
              </a:rPr>
              <a:t>DNA polymerase</a:t>
            </a:r>
            <a:endParaRPr lang="en-GB" sz="28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048780"/>
            <a:ext cx="5119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C00000"/>
                </a:solidFill>
              </a:rPr>
              <a:t>i</a:t>
            </a:r>
            <a:r>
              <a:rPr lang="en-GB" sz="2800" b="1" i="1" dirty="0" smtClean="0">
                <a:solidFill>
                  <a:srgbClr val="C00000"/>
                </a:solidFill>
              </a:rPr>
              <a:t>nsulin / human growth </a:t>
            </a:r>
            <a:r>
              <a:rPr lang="en-GB" sz="2800" b="1" i="1" dirty="0">
                <a:solidFill>
                  <a:srgbClr val="C00000"/>
                </a:solidFill>
              </a:rPr>
              <a:t>h</a:t>
            </a:r>
            <a:r>
              <a:rPr lang="en-GB" sz="2800" b="1" i="1" dirty="0" smtClean="0">
                <a:solidFill>
                  <a:srgbClr val="C00000"/>
                </a:solidFill>
              </a:rPr>
              <a:t>ormone</a:t>
            </a:r>
            <a:endParaRPr lang="en-GB" sz="28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5083" y="2514600"/>
            <a:ext cx="2026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>
                <a:solidFill>
                  <a:srgbClr val="C00000"/>
                </a:solidFill>
              </a:rPr>
              <a:t>Bacterial </a:t>
            </a:r>
            <a:endParaRPr lang="en-GB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TRANSGENIC ANIMALS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752600"/>
            <a:ext cx="762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Animals that have had their DNA manipulated to possess and express </a:t>
            </a:r>
            <a:r>
              <a:rPr lang="en-US" dirty="0" smtClean="0"/>
              <a:t>an extra </a:t>
            </a:r>
            <a:r>
              <a:rPr lang="en-US" dirty="0" smtClean="0"/>
              <a:t>(foreign) gene are known as </a:t>
            </a:r>
            <a:r>
              <a:rPr lang="en-US" b="1" dirty="0" smtClean="0"/>
              <a:t>transgenic animals. Transgenic </a:t>
            </a:r>
            <a:r>
              <a:rPr lang="en-US" b="1" dirty="0" smtClean="0"/>
              <a:t>rats, </a:t>
            </a:r>
            <a:r>
              <a:rPr lang="en-US" dirty="0" smtClean="0"/>
              <a:t>rabbits</a:t>
            </a:r>
            <a:r>
              <a:rPr lang="en-US" dirty="0" smtClean="0"/>
              <a:t>, pigs, sheep, cows and fish have been produced, although </a:t>
            </a:r>
            <a:r>
              <a:rPr lang="en-US" dirty="0" smtClean="0"/>
              <a:t>over 95 </a:t>
            </a:r>
            <a:r>
              <a:rPr lang="en-US" dirty="0" smtClean="0"/>
              <a:t>per cent of all existing transgenic animals are mice.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305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</a:rPr>
              <a:t>Let us try and explore some of the common </a:t>
            </a:r>
            <a:r>
              <a:rPr lang="en-US" sz="3600" dirty="0" smtClean="0">
                <a:solidFill>
                  <a:srgbClr val="FF0000"/>
                </a:solidFill>
              </a:rPr>
              <a:t>reasons of transgenic animals: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(</a:t>
            </a:r>
            <a:r>
              <a:rPr lang="en-US" sz="2000" dirty="0" err="1" smtClean="0"/>
              <a:t>i</a:t>
            </a:r>
            <a:r>
              <a:rPr lang="en-US" sz="2000" dirty="0" smtClean="0"/>
              <a:t>) </a:t>
            </a:r>
            <a:r>
              <a:rPr lang="en-US" sz="2000" b="1" i="1" dirty="0" smtClean="0"/>
              <a:t>Normal physiology and development: </a:t>
            </a:r>
            <a:r>
              <a:rPr lang="en-US" sz="2000" dirty="0" smtClean="0"/>
              <a:t>Transgenic animals </a:t>
            </a:r>
            <a:r>
              <a:rPr lang="en-US" sz="2000" dirty="0" smtClean="0"/>
              <a:t>can be </a:t>
            </a:r>
            <a:r>
              <a:rPr lang="en-US" sz="2000" dirty="0" smtClean="0"/>
              <a:t>specifically designed to allow the study of how genes </a:t>
            </a:r>
            <a:r>
              <a:rPr lang="en-US" sz="2000" dirty="0" smtClean="0"/>
              <a:t>are regulated</a:t>
            </a:r>
            <a:r>
              <a:rPr lang="en-US" sz="2000" dirty="0" smtClean="0"/>
              <a:t>, and how they affect the normal functions of the </a:t>
            </a:r>
            <a:r>
              <a:rPr lang="en-US" sz="2000" dirty="0" smtClean="0"/>
              <a:t>body and </a:t>
            </a:r>
            <a:r>
              <a:rPr lang="en-US" sz="2000" dirty="0" smtClean="0"/>
              <a:t>its development, e.g., study of complex factors involved in </a:t>
            </a:r>
            <a:r>
              <a:rPr lang="en-US" sz="2000" dirty="0" smtClean="0"/>
              <a:t>growth such </a:t>
            </a:r>
            <a:r>
              <a:rPr lang="en-US" sz="2000" dirty="0" smtClean="0"/>
              <a:t>as insulin-like growth factor. By introducing genes from </a:t>
            </a:r>
            <a:r>
              <a:rPr lang="en-US" sz="2000" dirty="0" smtClean="0"/>
              <a:t>other species </a:t>
            </a:r>
            <a:r>
              <a:rPr lang="en-US" sz="2000" dirty="0" smtClean="0"/>
              <a:t>that alter the formation of this factor and studying </a:t>
            </a:r>
            <a:r>
              <a:rPr lang="en-US" sz="2000" dirty="0" smtClean="0"/>
              <a:t>the biological </a:t>
            </a:r>
            <a:r>
              <a:rPr lang="en-US" sz="2000" dirty="0" smtClean="0"/>
              <a:t>effects that result, information is obtained about </a:t>
            </a:r>
            <a:r>
              <a:rPr lang="en-US" sz="2000" dirty="0" smtClean="0"/>
              <a:t>the biological </a:t>
            </a:r>
            <a:r>
              <a:rPr lang="en-US" sz="2000" dirty="0" smtClean="0"/>
              <a:t>role of the factor in the body</a:t>
            </a:r>
            <a:r>
              <a:rPr lang="en-US" sz="2000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(ii) </a:t>
            </a:r>
            <a:r>
              <a:rPr lang="en-US" sz="2000" b="1" i="1" dirty="0" smtClean="0"/>
              <a:t>Study of disease: </a:t>
            </a:r>
            <a:r>
              <a:rPr lang="en-US" sz="2000" dirty="0" smtClean="0"/>
              <a:t>Many transgenic animals are designed to </a:t>
            </a:r>
            <a:r>
              <a:rPr lang="en-US" sz="2000" dirty="0" smtClean="0"/>
              <a:t>increase our </a:t>
            </a:r>
            <a:r>
              <a:rPr lang="en-US" sz="2000" dirty="0" smtClean="0"/>
              <a:t>understanding of how genes contribute to the development </a:t>
            </a:r>
            <a:r>
              <a:rPr lang="en-US" sz="2000" dirty="0" smtClean="0"/>
              <a:t>of </a:t>
            </a:r>
            <a:r>
              <a:rPr lang="en-US" sz="2000" dirty="0" smtClean="0"/>
              <a:t>disease. These are specially made to serve as models for </a:t>
            </a:r>
            <a:r>
              <a:rPr lang="en-US" sz="2000" dirty="0" smtClean="0"/>
              <a:t>human diseases </a:t>
            </a:r>
            <a:r>
              <a:rPr lang="en-US" sz="2000" dirty="0" smtClean="0"/>
              <a:t>so that investigation of new treatments for diseases is </a:t>
            </a:r>
            <a:r>
              <a:rPr lang="en-US" sz="2000" dirty="0" smtClean="0"/>
              <a:t>made possible</a:t>
            </a:r>
            <a:r>
              <a:rPr lang="en-US" sz="2000" dirty="0" smtClean="0"/>
              <a:t>. Today transgenic models exist for many human </a:t>
            </a:r>
            <a:r>
              <a:rPr lang="en-US" sz="2000" dirty="0" smtClean="0"/>
              <a:t>diseases such </a:t>
            </a:r>
            <a:r>
              <a:rPr lang="en-US" sz="2000" dirty="0" smtClean="0"/>
              <a:t>as cancer, cystic fibrosis, rheumatoid arthritis and Alzheimer’s</a:t>
            </a:r>
            <a:endParaRPr lang="en-US" sz="20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7391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(iii) </a:t>
            </a:r>
            <a:r>
              <a:rPr lang="en-US" sz="2400" b="1" i="1" dirty="0" smtClean="0"/>
              <a:t>Biological products: </a:t>
            </a:r>
            <a:r>
              <a:rPr lang="en-US" sz="2400" dirty="0" smtClean="0"/>
              <a:t>Medicines required to treat certain </a:t>
            </a:r>
            <a:r>
              <a:rPr lang="en-US" sz="2400" dirty="0" smtClean="0"/>
              <a:t>human diseases </a:t>
            </a:r>
            <a:r>
              <a:rPr lang="en-US" sz="2400" dirty="0" smtClean="0"/>
              <a:t>can contain biological products, but such products </a:t>
            </a:r>
            <a:r>
              <a:rPr lang="en-US" sz="2400" dirty="0" smtClean="0"/>
              <a:t>are often </a:t>
            </a:r>
            <a:r>
              <a:rPr lang="en-US" sz="2400" dirty="0" smtClean="0"/>
              <a:t>expensive to make. </a:t>
            </a:r>
            <a:endParaRPr lang="en-US" sz="24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Transgenic </a:t>
            </a:r>
            <a:r>
              <a:rPr lang="en-US" sz="2400" dirty="0" smtClean="0"/>
              <a:t>animals that produce </a:t>
            </a:r>
            <a:r>
              <a:rPr lang="en-US" sz="2400" dirty="0" smtClean="0"/>
              <a:t>useful biological </a:t>
            </a:r>
            <a:r>
              <a:rPr lang="en-US" sz="2400" dirty="0" smtClean="0"/>
              <a:t>products can be created by the introduction of the </a:t>
            </a:r>
            <a:r>
              <a:rPr lang="en-US" sz="2400" dirty="0" smtClean="0"/>
              <a:t>portion of </a:t>
            </a:r>
            <a:r>
              <a:rPr lang="en-US" sz="2400" dirty="0" smtClean="0"/>
              <a:t>DNA (or genes) which codes for a particular product such </a:t>
            </a:r>
            <a:r>
              <a:rPr lang="en-US" sz="2400" dirty="0" smtClean="0"/>
              <a:t>as human </a:t>
            </a:r>
            <a:r>
              <a:rPr lang="en-US" sz="2400" dirty="0" smtClean="0"/>
              <a:t>protein (α-1-antitrypsin) used to treat emphysema</a:t>
            </a:r>
            <a:r>
              <a:rPr lang="en-US" sz="2400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 Similar attempts </a:t>
            </a:r>
            <a:r>
              <a:rPr lang="en-US" sz="2400" dirty="0" smtClean="0"/>
              <a:t>are being made for treatment of </a:t>
            </a:r>
            <a:r>
              <a:rPr lang="en-US" sz="2400" dirty="0" err="1" smtClean="0"/>
              <a:t>phenylketonuria</a:t>
            </a:r>
            <a:r>
              <a:rPr lang="en-US" sz="2400" dirty="0" smtClean="0"/>
              <a:t> (</a:t>
            </a:r>
            <a:r>
              <a:rPr lang="en-US" sz="2400" dirty="0" smtClean="0"/>
              <a:t>PKU) and </a:t>
            </a:r>
            <a:r>
              <a:rPr lang="en-US" sz="2400" dirty="0" smtClean="0"/>
              <a:t>cystic fibrosis. </a:t>
            </a:r>
            <a:endParaRPr lang="en-US" sz="24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In </a:t>
            </a:r>
            <a:r>
              <a:rPr lang="en-US" sz="2400" dirty="0" smtClean="0"/>
              <a:t>1997, the first transgenic cow, Rosie, </a:t>
            </a:r>
            <a:r>
              <a:rPr lang="en-US" sz="2400" dirty="0" smtClean="0"/>
              <a:t>produced human </a:t>
            </a:r>
            <a:r>
              <a:rPr lang="en-US" sz="2400" dirty="0" smtClean="0"/>
              <a:t>protein-enriched milk (2.4 grams per </a:t>
            </a:r>
            <a:r>
              <a:rPr lang="en-US" sz="2400" dirty="0" err="1" smtClean="0"/>
              <a:t>litre</a:t>
            </a:r>
            <a:r>
              <a:rPr lang="en-US" sz="2400" dirty="0" smtClean="0"/>
              <a:t>). The </a:t>
            </a:r>
            <a:r>
              <a:rPr lang="en-US" sz="2400" dirty="0" smtClean="0"/>
              <a:t>milk contained </a:t>
            </a:r>
            <a:r>
              <a:rPr lang="en-US" sz="2400" dirty="0" smtClean="0"/>
              <a:t>the human alpha-</a:t>
            </a:r>
            <a:r>
              <a:rPr lang="en-US" sz="2400" dirty="0" err="1" smtClean="0"/>
              <a:t>lactalbumin</a:t>
            </a:r>
            <a:r>
              <a:rPr lang="en-US" sz="2400" dirty="0" smtClean="0"/>
              <a:t> and was nutritionally </a:t>
            </a:r>
            <a:r>
              <a:rPr lang="en-US" sz="2400" dirty="0" smtClean="0"/>
              <a:t>a more </a:t>
            </a:r>
            <a:r>
              <a:rPr lang="en-US" sz="2400" dirty="0" smtClean="0"/>
              <a:t>balanced product for human babies than natural cow-milk.</a:t>
            </a:r>
            <a:endParaRPr lang="en-US" sz="24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7848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(iv) </a:t>
            </a:r>
            <a:r>
              <a:rPr lang="en-US" sz="2400" b="1" i="1" dirty="0" smtClean="0"/>
              <a:t>Vaccine safety: </a:t>
            </a:r>
            <a:r>
              <a:rPr lang="en-US" sz="2400" dirty="0" smtClean="0"/>
              <a:t>Transgenic mice are being developed for use </a:t>
            </a:r>
            <a:r>
              <a:rPr lang="en-US" sz="2400" dirty="0" smtClean="0"/>
              <a:t>in testing </a:t>
            </a:r>
            <a:r>
              <a:rPr lang="en-US" sz="2400" dirty="0" smtClean="0"/>
              <a:t>the safety of vaccines before they are used on humans.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Transgenic mice are being used to test the safety of the polio </a:t>
            </a:r>
            <a:r>
              <a:rPr lang="en-US" sz="2400" dirty="0" smtClean="0"/>
              <a:t>vaccine. If </a:t>
            </a:r>
            <a:r>
              <a:rPr lang="en-US" sz="2400" dirty="0" smtClean="0"/>
              <a:t>successful and found to be reliable, they could replace the use </a:t>
            </a:r>
            <a:r>
              <a:rPr lang="en-US" sz="2400" dirty="0" smtClean="0"/>
              <a:t>of monkeys </a:t>
            </a:r>
            <a:r>
              <a:rPr lang="en-US" sz="2400" dirty="0" smtClean="0"/>
              <a:t>to test the safety of batches of the vaccine.</a:t>
            </a:r>
          </a:p>
          <a:p>
            <a:pPr algn="just"/>
            <a:r>
              <a:rPr lang="en-US" sz="2400" dirty="0" smtClean="0"/>
              <a:t>(v) </a:t>
            </a:r>
            <a:r>
              <a:rPr lang="en-US" sz="2400" b="1" i="1" dirty="0" smtClean="0"/>
              <a:t>Chemical safety testing: </a:t>
            </a:r>
            <a:r>
              <a:rPr lang="en-US" sz="2400" dirty="0" smtClean="0"/>
              <a:t>This is known as toxicity/safety </a:t>
            </a:r>
            <a:r>
              <a:rPr lang="en-US" sz="2400" dirty="0" smtClean="0"/>
              <a:t>testing. The </a:t>
            </a:r>
            <a:r>
              <a:rPr lang="en-US" sz="2400" dirty="0" smtClean="0"/>
              <a:t>procedure is the same as that used for testing toxicity of </a:t>
            </a:r>
            <a:r>
              <a:rPr lang="en-US" sz="2400" dirty="0" smtClean="0"/>
              <a:t>drugs. Transgenic </a:t>
            </a:r>
            <a:r>
              <a:rPr lang="en-US" sz="2400" dirty="0" smtClean="0"/>
              <a:t>animals are made that carry genes which make them </a:t>
            </a:r>
            <a:r>
              <a:rPr lang="en-US" sz="2400" dirty="0" smtClean="0"/>
              <a:t>more sensitive </a:t>
            </a:r>
            <a:r>
              <a:rPr lang="en-US" sz="2400" dirty="0" smtClean="0"/>
              <a:t>to toxic substances than non-transgenic animals. </a:t>
            </a:r>
            <a:endParaRPr lang="en-US" sz="24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They are then </a:t>
            </a:r>
            <a:r>
              <a:rPr lang="en-US" sz="2400" dirty="0" smtClean="0"/>
              <a:t>exposed to the toxic substances and the effects studied. </a:t>
            </a:r>
            <a:r>
              <a:rPr lang="en-US" sz="2400" dirty="0" smtClean="0"/>
              <a:t>Toxicity testing </a:t>
            </a:r>
            <a:r>
              <a:rPr lang="en-US" sz="2400" dirty="0" smtClean="0"/>
              <a:t>in such animals will allow us to obtain results in less time.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1752600"/>
          </a:xfrm>
        </p:spPr>
        <p:txBody>
          <a:bodyPr>
            <a:normAutofit fontScale="70000" lnSpcReduction="20000"/>
          </a:bodyPr>
          <a:lstStyle/>
          <a:p>
            <a:pPr marL="357188" indent="-357188">
              <a:buNone/>
            </a:pPr>
            <a:r>
              <a:rPr lang="en-US" sz="4000" dirty="0" smtClean="0"/>
              <a:t>b) In stage 4, explain why the growth medium contains antibiotic. (2)</a:t>
            </a:r>
          </a:p>
          <a:p>
            <a:pPr>
              <a:buNone/>
            </a:pPr>
            <a:r>
              <a:rPr lang="en-US" sz="4000" i="1" dirty="0" smtClean="0"/>
              <a:t>	</a:t>
            </a:r>
            <a:r>
              <a:rPr lang="en-US" sz="4000" i="1" dirty="0" smtClean="0">
                <a:solidFill>
                  <a:srgbClr val="C00000"/>
                </a:solidFill>
              </a:rPr>
              <a:t>To kill plant cells which are not transgenic.</a:t>
            </a:r>
            <a:endParaRPr lang="en-US" sz="4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4000" i="1" dirty="0" smtClean="0"/>
              <a:t> </a:t>
            </a:r>
            <a:endParaRPr lang="en-US" sz="4000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2371" y="1752600"/>
            <a:ext cx="373635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495800"/>
            <a:ext cx="4648200" cy="1752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Stage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sz="2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Discs transferred to growth medium containing an antibiotic that usually kills plant cells</a:t>
            </a:r>
            <a:endParaRPr kumimoji="0" lang="en-GB" sz="22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r>
              <a:rPr lang="en-US" b="1" dirty="0" smtClean="0"/>
              <a:t>ETHICAL ISSUES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06680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Going beyond the morality of such issues, the biological </a:t>
            </a:r>
            <a:r>
              <a:rPr lang="en-US" sz="2400" dirty="0" smtClean="0"/>
              <a:t>significance of </a:t>
            </a:r>
            <a:r>
              <a:rPr lang="en-US" sz="2400" dirty="0" smtClean="0"/>
              <a:t>things is also important. Genetic modification of organisms </a:t>
            </a:r>
            <a:r>
              <a:rPr lang="en-US" sz="2400" dirty="0" smtClean="0"/>
              <a:t>can have </a:t>
            </a:r>
            <a:r>
              <a:rPr lang="en-US" sz="2400" dirty="0" err="1" smtClean="0"/>
              <a:t>unpredicatable</a:t>
            </a:r>
            <a:r>
              <a:rPr lang="en-US" sz="2400" dirty="0" smtClean="0"/>
              <a:t> results when such organisms are introduced </a:t>
            </a:r>
            <a:r>
              <a:rPr lang="en-US" sz="2400" dirty="0" smtClean="0"/>
              <a:t>into the </a:t>
            </a:r>
            <a:r>
              <a:rPr lang="en-US" sz="2400" dirty="0" smtClean="0"/>
              <a:t>ecosystem.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Therefore, the Indian Government has set up </a:t>
            </a:r>
            <a:r>
              <a:rPr lang="en-US" sz="2400" dirty="0" err="1" smtClean="0"/>
              <a:t>organisations</a:t>
            </a:r>
            <a:r>
              <a:rPr lang="en-US" sz="2400" dirty="0" smtClean="0"/>
              <a:t> such </a:t>
            </a:r>
            <a:r>
              <a:rPr lang="en-US" sz="2400" dirty="0" smtClean="0"/>
              <a:t>as </a:t>
            </a:r>
            <a:r>
              <a:rPr lang="en-US" sz="2400" b="1" dirty="0" smtClean="0"/>
              <a:t>GEAC </a:t>
            </a:r>
            <a:r>
              <a:rPr lang="en-US" sz="2400" b="1" dirty="0" smtClean="0"/>
              <a:t>(Genetic Engineering Approval Committee), </a:t>
            </a:r>
            <a:r>
              <a:rPr lang="en-US" sz="2400" dirty="0" smtClean="0"/>
              <a:t>which will </a:t>
            </a:r>
            <a:r>
              <a:rPr lang="en-US" sz="2400" dirty="0" smtClean="0"/>
              <a:t>make decisions </a:t>
            </a:r>
            <a:r>
              <a:rPr lang="en-US" sz="2400" dirty="0" smtClean="0"/>
              <a:t>regarding the validity of GM research and the safety </a:t>
            </a:r>
            <a:r>
              <a:rPr lang="en-US" sz="2400" dirty="0" smtClean="0"/>
              <a:t>of introducing </a:t>
            </a:r>
            <a:r>
              <a:rPr lang="en-US" sz="2400" dirty="0" smtClean="0"/>
              <a:t>GM-organisms for public services</a:t>
            </a:r>
            <a:r>
              <a:rPr lang="en-US" sz="24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b="1" dirty="0" err="1" smtClean="0"/>
              <a:t>Biopiracy</a:t>
            </a:r>
            <a:r>
              <a:rPr lang="en-US" sz="2400" b="1" dirty="0" smtClean="0"/>
              <a:t> </a:t>
            </a:r>
            <a:r>
              <a:rPr lang="en-US" sz="2400" dirty="0" smtClean="0"/>
              <a:t>is the term used to refer to the use of bio-resources </a:t>
            </a:r>
            <a:r>
              <a:rPr lang="en-US" sz="2400" dirty="0" smtClean="0"/>
              <a:t>by multinational </a:t>
            </a:r>
            <a:r>
              <a:rPr lang="en-US" sz="2400" dirty="0" smtClean="0"/>
              <a:t>companies and other </a:t>
            </a:r>
            <a:r>
              <a:rPr lang="en-US" sz="2400" dirty="0" err="1" smtClean="0"/>
              <a:t>organisations</a:t>
            </a:r>
            <a:r>
              <a:rPr lang="en-US" sz="2400" dirty="0" smtClean="0"/>
              <a:t> without </a:t>
            </a:r>
            <a:r>
              <a:rPr lang="en-US" sz="2400" dirty="0" smtClean="0"/>
              <a:t>proper </a:t>
            </a:r>
            <a:r>
              <a:rPr lang="en-US" sz="2400" dirty="0" err="1" smtClean="0"/>
              <a:t>authorisation</a:t>
            </a:r>
            <a:r>
              <a:rPr lang="en-US" sz="2400" dirty="0" smtClean="0"/>
              <a:t> </a:t>
            </a:r>
            <a:r>
              <a:rPr lang="en-US" sz="2400" dirty="0" smtClean="0"/>
              <a:t>from the countries and people concerned </a:t>
            </a:r>
            <a:r>
              <a:rPr lang="en-US" sz="2400" dirty="0" smtClean="0"/>
              <a:t>without compensatory </a:t>
            </a:r>
            <a:r>
              <a:rPr lang="en-US" sz="2400" dirty="0" smtClean="0"/>
              <a:t>payment.</a:t>
            </a:r>
            <a:endParaRPr lang="en-US" sz="24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/>
          <a:srcRect r="1277"/>
          <a:stretch>
            <a:fillRect/>
          </a:stretch>
        </p:blipFill>
        <p:spPr bwMode="auto">
          <a:xfrm>
            <a:off x="0" y="-20139"/>
            <a:ext cx="9144000" cy="687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609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END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2133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000" dirty="0" smtClean="0"/>
              <a:t>c)	Suggest why stages 5 and 6 are necessary for the commercial production of genetically engineered plants. (2)</a:t>
            </a:r>
          </a:p>
          <a:p>
            <a:pPr>
              <a:buNone/>
            </a:pPr>
            <a:r>
              <a:rPr lang="en-US" sz="4000" i="1" dirty="0" smtClean="0"/>
              <a:t>	</a:t>
            </a:r>
            <a:r>
              <a:rPr lang="en-US" sz="4000" i="1" dirty="0" smtClean="0">
                <a:solidFill>
                  <a:srgbClr val="C00000"/>
                </a:solidFill>
              </a:rPr>
              <a:t>Plants must be made on a large scale to be commercially viable. Thus clones are made by tissue culture.</a:t>
            </a:r>
            <a:endParaRPr lang="en-US" sz="4000" dirty="0" smtClean="0">
              <a:solidFill>
                <a:srgbClr val="C00000"/>
              </a:solidFill>
            </a:endParaRPr>
          </a:p>
          <a:p>
            <a:endParaRPr lang="en-GB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09800"/>
            <a:ext cx="329022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743200"/>
            <a:ext cx="4648200" cy="1752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Stage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sz="2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surviving discs transferred to medium that stimulates plant  cells to divide by mitosis, forming a </a:t>
            </a:r>
            <a:r>
              <a:rPr kumimoji="0" lang="en-GB" sz="22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n-lt"/>
                <a:ea typeface="+mn-ea"/>
                <a:cs typeface="+mn-cs"/>
              </a:rPr>
              <a:t>callus</a:t>
            </a:r>
            <a:endParaRPr kumimoji="0" lang="en-GB" sz="22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4648200"/>
            <a:ext cx="4953000" cy="1905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Stage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sz="2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Calluses divided into many pieces and transferred to a growth medium that causes a new plant to grow from each piece</a:t>
            </a:r>
            <a:endParaRPr kumimoji="0" lang="en-GB" sz="22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67000" y="4495800"/>
            <a:ext cx="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1219200"/>
            <a:ext cx="8077200" cy="2057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following pictures deal with TISSUE CULTURE – technique to clone 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plants.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5941</TotalTime>
  <Words>2821</Words>
  <Application>Microsoft Office PowerPoint</Application>
  <PresentationFormat>On-screen Show (4:3)</PresentationFormat>
  <Paragraphs>299</Paragraphs>
  <Slides>71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Oriel</vt:lpstr>
      <vt:lpstr>Image</vt:lpstr>
      <vt:lpstr>BIOTECHNOLOGY AND ITS APPLICATION </vt:lpstr>
      <vt:lpstr>Biotechnology and Its Applications</vt:lpstr>
      <vt:lpstr>TISSUE CULTURE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Applications of Biotechnology in Agriculture </vt:lpstr>
      <vt:lpstr>Bt Cotton</vt:lpstr>
      <vt:lpstr>A soil bacterium is used to make plants resistant to pests:</vt:lpstr>
      <vt:lpstr>The toxin:</vt:lpstr>
      <vt:lpstr>GM plant is resistant to pests</vt:lpstr>
      <vt:lpstr>The toxin kills the pest by binding to the epithelium of the insect’s gut</vt:lpstr>
      <vt:lpstr>Slide 24</vt:lpstr>
      <vt:lpstr>GM cotton Plant having a gene for herbicide resistance </vt:lpstr>
      <vt:lpstr>Slide 26</vt:lpstr>
      <vt:lpstr>Slide 27</vt:lpstr>
      <vt:lpstr>Slide 28</vt:lpstr>
      <vt:lpstr>Slide 29</vt:lpstr>
      <vt:lpstr>GOLDEN RICE</vt:lpstr>
      <vt:lpstr>Slide 31</vt:lpstr>
      <vt:lpstr>RNA Interference (RNAi)</vt:lpstr>
      <vt:lpstr>Slide 33</vt:lpstr>
      <vt:lpstr>Mechanism of RNA interference (RNAi)</vt:lpstr>
      <vt:lpstr>Slide 35</vt:lpstr>
      <vt:lpstr>Slide 36</vt:lpstr>
      <vt:lpstr>Slide 37</vt:lpstr>
      <vt:lpstr>Applications of Biotechnology in Medicine </vt:lpstr>
      <vt:lpstr>Genetically Engineered Insulin  </vt:lpstr>
      <vt:lpstr>Slide 40</vt:lpstr>
      <vt:lpstr>Slide 41</vt:lpstr>
      <vt:lpstr>Gene Therapy </vt:lpstr>
      <vt:lpstr>Gene Therapy</vt:lpstr>
      <vt:lpstr>Slide 44</vt:lpstr>
      <vt:lpstr>Severe combined immunodeficiency (SCID)</vt:lpstr>
      <vt:lpstr>Slide 46</vt:lpstr>
      <vt:lpstr>Slide 47</vt:lpstr>
      <vt:lpstr>Slide 48</vt:lpstr>
      <vt:lpstr>Bubble Baby Syndrome</vt:lpstr>
      <vt:lpstr>Gene Therapy: Ex vivo approach</vt:lpstr>
      <vt:lpstr>Slide 51</vt:lpstr>
      <vt:lpstr>Molecular diagnosis </vt:lpstr>
      <vt:lpstr>Recombinant DNA Technology</vt:lpstr>
      <vt:lpstr>Polymerase Chain Reaction (PCR) </vt:lpstr>
      <vt:lpstr>Advantages of genetic engineering</vt:lpstr>
      <vt:lpstr>Slide 56</vt:lpstr>
      <vt:lpstr>GM cotton Plant having a gene for herbicide resistance </vt:lpstr>
      <vt:lpstr>Advantages of genetic engineering</vt:lpstr>
      <vt:lpstr>Advantages of genetic engineering</vt:lpstr>
      <vt:lpstr>Slide 60</vt:lpstr>
      <vt:lpstr>Advantages of genetic engineering</vt:lpstr>
      <vt:lpstr>Slide 62</vt:lpstr>
      <vt:lpstr>Advantages of genetic engineering</vt:lpstr>
      <vt:lpstr>Slide 64</vt:lpstr>
      <vt:lpstr>Slide 65</vt:lpstr>
      <vt:lpstr>TRANSGENIC ANIMALS</vt:lpstr>
      <vt:lpstr>Slide 67</vt:lpstr>
      <vt:lpstr>Slide 68</vt:lpstr>
      <vt:lpstr>Slide 69</vt:lpstr>
      <vt:lpstr>ETHICAL ISSUES</vt:lpstr>
      <vt:lpstr>Slide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ssgj</cp:lastModifiedBy>
  <cp:revision>54</cp:revision>
  <dcterms:created xsi:type="dcterms:W3CDTF">2009-10-13T03:50:17Z</dcterms:created>
  <dcterms:modified xsi:type="dcterms:W3CDTF">2020-10-25T17:00:18Z</dcterms:modified>
</cp:coreProperties>
</file>